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5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6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7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8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9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10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1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2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3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4.xml" ContentType="application/vnd.openxmlformats-officedocument.drawingml.chart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sldIdLst>
    <p:sldId id="257" r:id="rId2"/>
    <p:sldId id="539" r:id="rId3"/>
    <p:sldId id="455" r:id="rId4"/>
    <p:sldId id="538" r:id="rId5"/>
    <p:sldId id="529" r:id="rId6"/>
    <p:sldId id="541" r:id="rId7"/>
    <p:sldId id="540" r:id="rId8"/>
    <p:sldId id="542" r:id="rId9"/>
    <p:sldId id="543" r:id="rId10"/>
    <p:sldId id="550" r:id="rId11"/>
    <p:sldId id="544" r:id="rId12"/>
    <p:sldId id="555" r:id="rId13"/>
    <p:sldId id="556" r:id="rId14"/>
    <p:sldId id="559" r:id="rId15"/>
    <p:sldId id="518" r:id="rId16"/>
    <p:sldId id="519" r:id="rId17"/>
    <p:sldId id="520" r:id="rId18"/>
    <p:sldId id="521" r:id="rId19"/>
    <p:sldId id="557" r:id="rId20"/>
    <p:sldId id="553" r:id="rId21"/>
    <p:sldId id="523" r:id="rId22"/>
    <p:sldId id="551" r:id="rId23"/>
    <p:sldId id="552" r:id="rId24"/>
    <p:sldId id="554" r:id="rId25"/>
    <p:sldId id="560" r:id="rId26"/>
    <p:sldId id="533" r:id="rId27"/>
    <p:sldId id="545" r:id="rId28"/>
    <p:sldId id="531" r:id="rId29"/>
    <p:sldId id="532" r:id="rId30"/>
    <p:sldId id="512" r:id="rId31"/>
    <p:sldId id="513" r:id="rId32"/>
    <p:sldId id="515" r:id="rId33"/>
    <p:sldId id="558" r:id="rId34"/>
    <p:sldId id="502" r:id="rId35"/>
    <p:sldId id="497" r:id="rId36"/>
    <p:sldId id="507" r:id="rId37"/>
    <p:sldId id="498" r:id="rId38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3B2E6"/>
    <a:srgbClr val="EBDF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61" autoAdjust="0"/>
    <p:restoredTop sz="86393" autoAdjust="0"/>
  </p:normalViewPr>
  <p:slideViewPr>
    <p:cSldViewPr snapToGrid="0">
      <p:cViewPr varScale="1">
        <p:scale>
          <a:sx n="100" d="100"/>
          <a:sy n="100" d="100"/>
        </p:scale>
        <p:origin x="216" y="96"/>
      </p:cViewPr>
      <p:guideLst/>
    </p:cSldViewPr>
  </p:slideViewPr>
  <p:outlineViewPr>
    <p:cViewPr>
      <p:scale>
        <a:sx n="33" d="100"/>
        <a:sy n="33" d="100"/>
      </p:scale>
      <p:origin x="0" y="-414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0" d="100"/>
        <a:sy n="60" d="100"/>
      </p:scale>
      <p:origin x="0" y="-139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netapp05.lkl.ltkalmar.se\lklzkpf\Koordinatorsprojektet\SU\Sammanst&#228;llningar%20dec2021\Sammanst&#228;llningar%20220115\&#197;lder%20och%20k&#246;n%20v&#229;rdnadshavare.xls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\\netapp05.lkl.ltkalmar.se\lklzkpf\Koordinatorsprojektet\SU\Sammanst&#228;llningar%20dec2021\Sammanst&#228;llningar%20220117\Klar%20Stress%20och%20oro%20F&#246;re%20och%20Efter.xls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\\netapp05.lkl.ltkalmar.se\lklzkpf\Koordinatorsprojektet\SU\Sammanst&#228;llningar%20dec2021\Sammanst&#228;llningar%20220117\Klar%20Trygg%20k&#228;nsla%20F&#246;re%20och%20Efter.xls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file:///\\netapp05.lkl.ltkalmar.se\lklzkpf\Koordinatorsprojektet\SU\Sammanst&#228;llningar%20dec2021\Sammanst&#228;llningar%20220117\Klar%20V&#228;rde%20SHIS%20F&#246;re%20och%20Efter%20f&#246;r%20de%20som%20utv&#228;rderat.xls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file:///\\netapp05.lkl.ltkalmar.se\lklzkpf\Koordinatorsprojektet\SU\Sammanst&#228;llningar%20dec2021\Sammanst&#228;llningar%20220117\Klar%20Barnens%20inverkan%20p&#229;%20syssels&#228;ttningsgrad%20de%20som%20utv&#228;rderat.xls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file:///\\netapp05.lkl.ltkalmar.se\lklzkpf\Koordinatorsprojektet\SU\Sammanst&#228;llningar%20dec2021\Sammanst&#228;llningar%20220117\Klar%20Syssels&#228;ttningsgrad%20F&#246;re%20och%20Efter%20de%20som%20utv&#228;rderat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netapp05.lkl.ltkalmar.se\lklzkpf\Koordinatorsprojektet\SU\Sammanst&#228;llningar%20dec2021\Sammanst&#228;llningar%20220117\Klar%20Boende%20hos%20v&#229;rdnadshavare.xls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netapp05.lkl.ltkalmar.se\lklzkpf\Koordinatorsprojektet\SU\Sammanst&#228;llningar%20dec2021\Sammanst&#228;llningar%20220117\Klar%20Initiativtagare.xls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\\netapp05.lkl.ltkalmar.se\lklzkpf\Koordinatorsprojektet\SU\Sammanst&#228;llningar%20dec2021\Sammanst&#228;llningar%20220117\Klar%20Initiativtagare.xls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\\netapp05.lkl.ltkalmar.se\lklzkpf\Koordinatorsprojektet\SU\Sammanst&#228;llningar%20dec2021\Sammanst&#228;llningar%20220117\Klar%20Initiativtagare.xls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\\netapp05.lkl.ltkalmar.se\lklzkpf\Koordinatorsprojektet\SU\Sammanst&#228;llningar%20dec2021\Sammanst&#228;llningar%20220117\Klar%20Barnets%20funktionsneds&#228;ttning.xls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\\netapp05.lkl.ltkalmar.se\lklzkpf\Koordinatorsprojektet\SU\Sammanst&#228;llningar%20dec2021\Sammanst&#228;llningar%20220115\Barnens%20&#229;lder%20och%20k&#246;n.xls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\\netapp05.lkl.ltkalmar.se\lklzkpf\Koordinatorsprojektet\SU\Sammanst&#228;llningar%20dec2021\Sammanst&#228;llningar%20220115\Barnens%20&#229;lder%20och%20k&#246;n.xls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\\netapp05.lkl.ltkalmar.se\lklzkpf\Koordinatorsprojektet\gemensam%20plan\Sammanst&#228;llning%20gemensam%20plan%202020%20och%202021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cat>
            <c:strRef>
              <c:f>Sheet1!$Q$21:$Q$23</c:f>
              <c:strCache>
                <c:ptCount val="3"/>
                <c:pt idx="0">
                  <c:v>Kvinna</c:v>
                </c:pt>
                <c:pt idx="1">
                  <c:v>Man</c:v>
                </c:pt>
                <c:pt idx="2">
                  <c:v>Annat</c:v>
                </c:pt>
              </c:strCache>
            </c:strRef>
          </c:cat>
          <c:val>
            <c:numRef>
              <c:f>Sheet1!$R$21:$R$23</c:f>
              <c:numCache>
                <c:formatCode>General</c:formatCode>
                <c:ptCount val="3"/>
                <c:pt idx="0">
                  <c:v>119</c:v>
                </c:pt>
                <c:pt idx="1">
                  <c:v>41</c:v>
                </c:pt>
                <c:pt idx="2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Sheet1!$AC$9</c:f>
              <c:strCache>
                <c:ptCount val="1"/>
                <c:pt idx="0">
                  <c:v>Före</c:v>
                </c:pt>
              </c:strCache>
            </c:strRef>
          </c:tx>
          <c:spPr>
            <a:pattFill prst="smCheck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</c:spPr>
          <c:invertIfNegative val="0"/>
          <c:cat>
            <c:strRef>
              <c:f>Sheet1!$AB$10:$AB$15</c:f>
              <c:strCache>
                <c:ptCount val="6"/>
                <c:pt idx="0">
                  <c:v>1. Mycket hög grad av stress/oro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6. Mycket låg grad av stress/oro</c:v>
                </c:pt>
              </c:strCache>
            </c:strRef>
          </c:cat>
          <c:val>
            <c:numRef>
              <c:f>Sheet1!$AC$10:$AC$15</c:f>
              <c:numCache>
                <c:formatCode>General</c:formatCode>
                <c:ptCount val="6"/>
                <c:pt idx="0">
                  <c:v>41</c:v>
                </c:pt>
                <c:pt idx="1">
                  <c:v>42</c:v>
                </c:pt>
                <c:pt idx="2">
                  <c:v>18</c:v>
                </c:pt>
                <c:pt idx="3">
                  <c:v>11</c:v>
                </c:pt>
                <c:pt idx="4">
                  <c:v>6</c:v>
                </c:pt>
                <c:pt idx="5">
                  <c:v>7</c:v>
                </c:pt>
              </c:numCache>
            </c:numRef>
          </c:val>
        </c:ser>
        <c:ser>
          <c:idx val="1"/>
          <c:order val="1"/>
          <c:tx>
            <c:strRef>
              <c:f>Sheet1!$AD$9</c:f>
              <c:strCache>
                <c:ptCount val="1"/>
                <c:pt idx="0">
                  <c:v>Efter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Sheet1!$AB$10:$AB$15</c:f>
              <c:strCache>
                <c:ptCount val="6"/>
                <c:pt idx="0">
                  <c:v>1. Mycket hög grad av stress/oro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6. Mycket låg grad av stress/oro</c:v>
                </c:pt>
              </c:strCache>
            </c:strRef>
          </c:cat>
          <c:val>
            <c:numRef>
              <c:f>Sheet1!$AD$10:$AD$15</c:f>
              <c:numCache>
                <c:formatCode>General</c:formatCode>
                <c:ptCount val="6"/>
                <c:pt idx="0">
                  <c:v>15</c:v>
                </c:pt>
                <c:pt idx="1">
                  <c:v>12</c:v>
                </c:pt>
                <c:pt idx="2">
                  <c:v>32</c:v>
                </c:pt>
                <c:pt idx="3">
                  <c:v>27</c:v>
                </c:pt>
                <c:pt idx="4">
                  <c:v>23</c:v>
                </c:pt>
                <c:pt idx="5">
                  <c:v>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50101696"/>
        <c:axId val="350104832"/>
      </c:barChart>
      <c:catAx>
        <c:axId val="3501016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350104832"/>
        <c:crosses val="autoZero"/>
        <c:auto val="1"/>
        <c:lblAlgn val="ctr"/>
        <c:lblOffset val="100"/>
        <c:noMultiLvlLbl val="0"/>
      </c:catAx>
      <c:valAx>
        <c:axId val="3501048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3501016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Sheet1!$Q$9</c:f>
              <c:strCache>
                <c:ptCount val="1"/>
                <c:pt idx="0">
                  <c:v>Före</c:v>
                </c:pt>
              </c:strCache>
            </c:strRef>
          </c:tx>
          <c:spPr>
            <a:pattFill prst="smCheck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</c:spPr>
          <c:invertIfNegative val="0"/>
          <c:cat>
            <c:strRef>
              <c:f>Sheet1!$P$10:$P$15</c:f>
              <c:strCache>
                <c:ptCount val="6"/>
                <c:pt idx="0">
                  <c:v>1. I mycket låg grad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6. I mycket hög grad</c:v>
                </c:pt>
              </c:strCache>
            </c:strRef>
          </c:cat>
          <c:val>
            <c:numRef>
              <c:f>Sheet1!$Q$10:$Q$15</c:f>
              <c:numCache>
                <c:formatCode>General</c:formatCode>
                <c:ptCount val="6"/>
                <c:pt idx="0">
                  <c:v>24</c:v>
                </c:pt>
                <c:pt idx="1">
                  <c:v>38</c:v>
                </c:pt>
                <c:pt idx="2">
                  <c:v>32</c:v>
                </c:pt>
                <c:pt idx="3">
                  <c:v>9</c:v>
                </c:pt>
                <c:pt idx="4">
                  <c:v>14</c:v>
                </c:pt>
                <c:pt idx="5">
                  <c:v>8</c:v>
                </c:pt>
              </c:numCache>
            </c:numRef>
          </c:val>
        </c:ser>
        <c:ser>
          <c:idx val="1"/>
          <c:order val="1"/>
          <c:tx>
            <c:strRef>
              <c:f>Sheet1!$R$9</c:f>
              <c:strCache>
                <c:ptCount val="1"/>
                <c:pt idx="0">
                  <c:v>Efter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Sheet1!$P$10:$P$15</c:f>
              <c:strCache>
                <c:ptCount val="6"/>
                <c:pt idx="0">
                  <c:v>1. I mycket låg grad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6. I mycket hög grad</c:v>
                </c:pt>
              </c:strCache>
            </c:strRef>
          </c:cat>
          <c:val>
            <c:numRef>
              <c:f>Sheet1!$R$10:$R$15</c:f>
              <c:numCache>
                <c:formatCode>General</c:formatCode>
                <c:ptCount val="6"/>
                <c:pt idx="0">
                  <c:v>7</c:v>
                </c:pt>
                <c:pt idx="1">
                  <c:v>6</c:v>
                </c:pt>
                <c:pt idx="2">
                  <c:v>27</c:v>
                </c:pt>
                <c:pt idx="3">
                  <c:v>24</c:v>
                </c:pt>
                <c:pt idx="4">
                  <c:v>40</c:v>
                </c:pt>
                <c:pt idx="5">
                  <c:v>11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50100912"/>
        <c:axId val="350102872"/>
      </c:barChart>
      <c:catAx>
        <c:axId val="3501009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350102872"/>
        <c:crosses val="autoZero"/>
        <c:auto val="1"/>
        <c:lblAlgn val="ctr"/>
        <c:lblOffset val="100"/>
        <c:noMultiLvlLbl val="0"/>
      </c:catAx>
      <c:valAx>
        <c:axId val="3501028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3501009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Sheet1!$W$9</c:f>
              <c:strCache>
                <c:ptCount val="1"/>
                <c:pt idx="0">
                  <c:v>Före</c:v>
                </c:pt>
              </c:strCache>
            </c:strRef>
          </c:tx>
          <c:spPr>
            <a:pattFill prst="smCheck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</c:spPr>
          <c:invertIfNegative val="0"/>
          <c:cat>
            <c:strRef>
              <c:f>Sheet1!$V$10:$V$15</c:f>
              <c:strCache>
                <c:ptCount val="6"/>
                <c:pt idx="0">
                  <c:v>0-20</c:v>
                </c:pt>
                <c:pt idx="1">
                  <c:v>21-30</c:v>
                </c:pt>
                <c:pt idx="2">
                  <c:v>31-40</c:v>
                </c:pt>
                <c:pt idx="3">
                  <c:v>41-50</c:v>
                </c:pt>
                <c:pt idx="4">
                  <c:v>51-60</c:v>
                </c:pt>
                <c:pt idx="5">
                  <c:v>61-70</c:v>
                </c:pt>
              </c:strCache>
            </c:strRef>
          </c:cat>
          <c:val>
            <c:numRef>
              <c:f>Sheet1!$W$10:$W$15</c:f>
              <c:numCache>
                <c:formatCode>General</c:formatCode>
                <c:ptCount val="6"/>
                <c:pt idx="0">
                  <c:v>11</c:v>
                </c:pt>
                <c:pt idx="1">
                  <c:v>31</c:v>
                </c:pt>
                <c:pt idx="2">
                  <c:v>39</c:v>
                </c:pt>
                <c:pt idx="3">
                  <c:v>15</c:v>
                </c:pt>
                <c:pt idx="4">
                  <c:v>12</c:v>
                </c:pt>
                <c:pt idx="5">
                  <c:v>2</c:v>
                </c:pt>
              </c:numCache>
            </c:numRef>
          </c:val>
        </c:ser>
        <c:ser>
          <c:idx val="1"/>
          <c:order val="1"/>
          <c:tx>
            <c:strRef>
              <c:f>Sheet1!$X$9</c:f>
              <c:strCache>
                <c:ptCount val="1"/>
                <c:pt idx="0">
                  <c:v>Efter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Sheet1!$V$10:$V$15</c:f>
              <c:strCache>
                <c:ptCount val="6"/>
                <c:pt idx="0">
                  <c:v>0-20</c:v>
                </c:pt>
                <c:pt idx="1">
                  <c:v>21-30</c:v>
                </c:pt>
                <c:pt idx="2">
                  <c:v>31-40</c:v>
                </c:pt>
                <c:pt idx="3">
                  <c:v>41-50</c:v>
                </c:pt>
                <c:pt idx="4">
                  <c:v>51-60</c:v>
                </c:pt>
                <c:pt idx="5">
                  <c:v>61-70</c:v>
                </c:pt>
              </c:strCache>
            </c:strRef>
          </c:cat>
          <c:val>
            <c:numRef>
              <c:f>Sheet1!$X$10:$X$15</c:f>
              <c:numCache>
                <c:formatCode>General</c:formatCode>
                <c:ptCount val="6"/>
                <c:pt idx="0">
                  <c:v>3</c:v>
                </c:pt>
                <c:pt idx="1">
                  <c:v>5</c:v>
                </c:pt>
                <c:pt idx="2">
                  <c:v>30</c:v>
                </c:pt>
                <c:pt idx="3">
                  <c:v>25</c:v>
                </c:pt>
                <c:pt idx="4">
                  <c:v>31</c:v>
                </c:pt>
                <c:pt idx="5">
                  <c:v>10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50100520"/>
        <c:axId val="350105224"/>
      </c:barChart>
      <c:catAx>
        <c:axId val="3501005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350105224"/>
        <c:crosses val="autoZero"/>
        <c:auto val="1"/>
        <c:lblAlgn val="ctr"/>
        <c:lblOffset val="100"/>
        <c:noMultiLvlLbl val="0"/>
      </c:catAx>
      <c:valAx>
        <c:axId val="3501052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3501005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Sheet1!$U$9</c:f>
              <c:strCache>
                <c:ptCount val="1"/>
                <c:pt idx="0">
                  <c:v>Före</c:v>
                </c:pt>
              </c:strCache>
            </c:strRef>
          </c:tx>
          <c:spPr>
            <a:pattFill prst="smCheck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</c:spPr>
          <c:invertIfNegative val="0"/>
          <c:cat>
            <c:strRef>
              <c:f>Sheet1!$T$10:$T$13</c:f>
              <c:strCache>
                <c:ptCount val="4"/>
                <c:pt idx="0">
                  <c:v>Nuvarande sysselsättning har inte påverkats</c:v>
                </c:pt>
                <c:pt idx="1">
                  <c:v>Jag är sjukskriven</c:v>
                </c:pt>
                <c:pt idx="2">
                  <c:v>Jag har varit tvungen att minska antalet arbets-/studietimmar</c:v>
                </c:pt>
                <c:pt idx="3">
                  <c:v>Ej relevant</c:v>
                </c:pt>
              </c:strCache>
            </c:strRef>
          </c:cat>
          <c:val>
            <c:numRef>
              <c:f>Sheet1!$U$10:$U$13</c:f>
              <c:numCache>
                <c:formatCode>General</c:formatCode>
                <c:ptCount val="4"/>
                <c:pt idx="0">
                  <c:v>38</c:v>
                </c:pt>
                <c:pt idx="1">
                  <c:v>19</c:v>
                </c:pt>
                <c:pt idx="2">
                  <c:v>32</c:v>
                </c:pt>
                <c:pt idx="3">
                  <c:v>22</c:v>
                </c:pt>
              </c:numCache>
            </c:numRef>
          </c:val>
        </c:ser>
        <c:ser>
          <c:idx val="1"/>
          <c:order val="1"/>
          <c:tx>
            <c:strRef>
              <c:f>Sheet1!$V$9</c:f>
              <c:strCache>
                <c:ptCount val="1"/>
                <c:pt idx="0">
                  <c:v>Efter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Sheet1!$T$10:$T$13</c:f>
              <c:strCache>
                <c:ptCount val="4"/>
                <c:pt idx="0">
                  <c:v>Nuvarande sysselsättning har inte påverkats</c:v>
                </c:pt>
                <c:pt idx="1">
                  <c:v>Jag är sjukskriven</c:v>
                </c:pt>
                <c:pt idx="2">
                  <c:v>Jag har varit tvungen att minska antalet arbets-/studietimmar</c:v>
                </c:pt>
                <c:pt idx="3">
                  <c:v>Ej relevant</c:v>
                </c:pt>
              </c:strCache>
            </c:strRef>
          </c:cat>
          <c:val>
            <c:numRef>
              <c:f>Sheet1!$V$10:$V$13</c:f>
              <c:numCache>
                <c:formatCode>General</c:formatCode>
                <c:ptCount val="4"/>
                <c:pt idx="0">
                  <c:v>55</c:v>
                </c:pt>
                <c:pt idx="1">
                  <c:v>16</c:v>
                </c:pt>
                <c:pt idx="2">
                  <c:v>24</c:v>
                </c:pt>
                <c:pt idx="3">
                  <c:v>16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50106008"/>
        <c:axId val="350107968"/>
      </c:barChart>
      <c:catAx>
        <c:axId val="3501060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350107968"/>
        <c:crosses val="autoZero"/>
        <c:auto val="1"/>
        <c:lblAlgn val="ctr"/>
        <c:lblOffset val="100"/>
        <c:noMultiLvlLbl val="0"/>
      </c:catAx>
      <c:valAx>
        <c:axId val="3501079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3501060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4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4400" b="0"/>
              <a:t>Sysselsättingsgrad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Sheet1!$W$9</c:f>
              <c:strCache>
                <c:ptCount val="1"/>
                <c:pt idx="0">
                  <c:v>Före</c:v>
                </c:pt>
              </c:strCache>
            </c:strRef>
          </c:tx>
          <c:spPr>
            <a:pattFill prst="smCheck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</c:spPr>
          <c:invertIfNegative val="0"/>
          <c:cat>
            <c:strRef>
              <c:f>Sheet1!$V$10:$V$14</c:f>
              <c:strCache>
                <c:ptCount val="5"/>
                <c:pt idx="0">
                  <c:v>0</c:v>
                </c:pt>
                <c:pt idx="1">
                  <c:v>&lt;50%</c:v>
                </c:pt>
                <c:pt idx="2">
                  <c:v>50-74%</c:v>
                </c:pt>
                <c:pt idx="3">
                  <c:v>75-99%</c:v>
                </c:pt>
                <c:pt idx="4">
                  <c:v>100%</c:v>
                </c:pt>
              </c:strCache>
            </c:strRef>
          </c:cat>
          <c:val>
            <c:numRef>
              <c:f>Sheet1!$W$10:$W$14</c:f>
              <c:numCache>
                <c:formatCode>General</c:formatCode>
                <c:ptCount val="5"/>
                <c:pt idx="0">
                  <c:v>24</c:v>
                </c:pt>
                <c:pt idx="1">
                  <c:v>2</c:v>
                </c:pt>
                <c:pt idx="2">
                  <c:v>13</c:v>
                </c:pt>
                <c:pt idx="3">
                  <c:v>20</c:v>
                </c:pt>
                <c:pt idx="4">
                  <c:v>53</c:v>
                </c:pt>
              </c:numCache>
            </c:numRef>
          </c:val>
        </c:ser>
        <c:ser>
          <c:idx val="1"/>
          <c:order val="1"/>
          <c:tx>
            <c:strRef>
              <c:f>Sheet1!$X$9</c:f>
              <c:strCache>
                <c:ptCount val="1"/>
                <c:pt idx="0">
                  <c:v>Efter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Sheet1!$V$10:$V$14</c:f>
              <c:strCache>
                <c:ptCount val="5"/>
                <c:pt idx="0">
                  <c:v>0</c:v>
                </c:pt>
                <c:pt idx="1">
                  <c:v>&lt;50%</c:v>
                </c:pt>
                <c:pt idx="2">
                  <c:v>50-74%</c:v>
                </c:pt>
                <c:pt idx="3">
                  <c:v>75-99%</c:v>
                </c:pt>
                <c:pt idx="4">
                  <c:v>100%</c:v>
                </c:pt>
              </c:strCache>
            </c:strRef>
          </c:cat>
          <c:val>
            <c:numRef>
              <c:f>Sheet1!$X$10:$X$14</c:f>
              <c:numCache>
                <c:formatCode>General</c:formatCode>
                <c:ptCount val="5"/>
                <c:pt idx="0">
                  <c:v>14</c:v>
                </c:pt>
                <c:pt idx="1">
                  <c:v>2</c:v>
                </c:pt>
                <c:pt idx="2">
                  <c:v>8</c:v>
                </c:pt>
                <c:pt idx="3">
                  <c:v>21</c:v>
                </c:pt>
                <c:pt idx="4">
                  <c:v>65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70884680"/>
        <c:axId val="570880368"/>
      </c:barChart>
      <c:catAx>
        <c:axId val="5708846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570880368"/>
        <c:crosses val="autoZero"/>
        <c:auto val="1"/>
        <c:lblAlgn val="ctr"/>
        <c:lblOffset val="100"/>
        <c:noMultiLvlLbl val="0"/>
      </c:catAx>
      <c:valAx>
        <c:axId val="5708803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570884680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sv-SE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layout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Sheet1!$P$20:$P$23</c:f>
              <c:strCache>
                <c:ptCount val="3"/>
                <c:pt idx="0">
                  <c:v>Kärnfamiljer</c:v>
                </c:pt>
                <c:pt idx="1">
                  <c:v>Ombildade familjer</c:v>
                </c:pt>
                <c:pt idx="2">
                  <c:v>Ensamstående</c:v>
                </c:pt>
              </c:strCache>
            </c:strRef>
          </c:cat>
          <c:val>
            <c:numRef>
              <c:f>Sheet1!$Q$20:$Q$23</c:f>
              <c:numCache>
                <c:formatCode>General</c:formatCode>
                <c:ptCount val="4"/>
                <c:pt idx="0">
                  <c:v>49.7</c:v>
                </c:pt>
                <c:pt idx="1">
                  <c:v>12.4</c:v>
                </c:pt>
                <c:pt idx="2">
                  <c:v>37.9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400">
          <a:noFill/>
        </a:ln>
      </c:spPr>
    </c:plotArea>
    <c:legend>
      <c:legendPos val="b"/>
      <c:legendEntry>
        <c:idx val="3"/>
        <c:delete val="1"/>
      </c:legendEntry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sv-SE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 b="1"/>
              <a:t>Initiativtagare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349507624"/>
        <c:axId val="349506840"/>
      </c:barChart>
      <c:catAx>
        <c:axId val="34950762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349506840"/>
        <c:crosses val="autoZero"/>
        <c:auto val="1"/>
        <c:lblAlgn val="ctr"/>
        <c:lblOffset val="100"/>
        <c:noMultiLvlLbl val="0"/>
      </c:catAx>
      <c:valAx>
        <c:axId val="34950684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3495076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Sheet1!$O$10:$O$16</c:f>
              <c:strCache>
                <c:ptCount val="7"/>
                <c:pt idx="0">
                  <c:v>Annan</c:v>
                </c:pt>
                <c:pt idx="1">
                  <c:v>Skola/förskola</c:v>
                </c:pt>
                <c:pt idx="2">
                  <c:v>Barnpsykiatri</c:v>
                </c:pt>
                <c:pt idx="3">
                  <c:v>Barnhabilitering</c:v>
                </c:pt>
                <c:pt idx="4">
                  <c:v>Socialtjänst (utom LSS)</c:v>
                </c:pt>
                <c:pt idx="5">
                  <c:v>LSS-handläggare/annan inom LSS-verksamhet</c:v>
                </c:pt>
                <c:pt idx="6">
                  <c:v>Förälder/vårdnadshavare</c:v>
                </c:pt>
              </c:strCache>
            </c:strRef>
          </c:cat>
          <c:val>
            <c:numRef>
              <c:f>Sheet1!$P$10:$P$16</c:f>
              <c:numCache>
                <c:formatCode>General</c:formatCode>
                <c:ptCount val="7"/>
                <c:pt idx="0">
                  <c:v>15</c:v>
                </c:pt>
                <c:pt idx="1">
                  <c:v>20</c:v>
                </c:pt>
                <c:pt idx="2">
                  <c:v>27</c:v>
                </c:pt>
                <c:pt idx="3">
                  <c:v>5</c:v>
                </c:pt>
                <c:pt idx="4">
                  <c:v>29</c:v>
                </c:pt>
                <c:pt idx="5">
                  <c:v>28</c:v>
                </c:pt>
                <c:pt idx="6">
                  <c:v>85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349507232"/>
        <c:axId val="349508408"/>
      </c:barChart>
      <c:catAx>
        <c:axId val="34950723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349508408"/>
        <c:crosses val="autoZero"/>
        <c:auto val="1"/>
        <c:lblAlgn val="ctr"/>
        <c:lblOffset val="100"/>
        <c:noMultiLvlLbl val="0"/>
      </c:catAx>
      <c:valAx>
        <c:axId val="34950840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3495072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32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4000" b="0" dirty="0" err="1"/>
              <a:t>Barnens</a:t>
            </a:r>
            <a:r>
              <a:rPr lang="en-US" sz="4000" b="0" dirty="0"/>
              <a:t> </a:t>
            </a:r>
            <a:r>
              <a:rPr lang="en-US" sz="4000" b="0" dirty="0" err="1"/>
              <a:t>funktionsnedsättningar</a:t>
            </a:r>
            <a:r>
              <a:rPr lang="en-US" sz="4000" b="0" dirty="0"/>
              <a:t> (</a:t>
            </a:r>
            <a:r>
              <a:rPr lang="en-US" sz="4000" b="0" dirty="0" err="1"/>
              <a:t>i</a:t>
            </a:r>
            <a:r>
              <a:rPr lang="en-US" sz="4000" b="0" dirty="0"/>
              <a:t> %)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2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Sheet1!$P$10:$P$17</c:f>
              <c:strCache>
                <c:ptCount val="8"/>
                <c:pt idx="0">
                  <c:v>Somatisk sjukdom</c:v>
                </c:pt>
                <c:pt idx="1">
                  <c:v>Intellektuell funktionsnedsättning</c:v>
                </c:pt>
                <c:pt idx="2">
                  <c:v>Rörelsenedsättning</c:v>
                </c:pt>
                <c:pt idx="3">
                  <c:v>Autism</c:v>
                </c:pt>
                <c:pt idx="4">
                  <c:v>Annan neuropsykiatrisk funktionsnedsättning</c:v>
                </c:pt>
                <c:pt idx="5">
                  <c:v>Psykisk sjukdom</c:v>
                </c:pt>
                <c:pt idx="6">
                  <c:v>Ännu ingen diagnos</c:v>
                </c:pt>
                <c:pt idx="7">
                  <c:v>Annat</c:v>
                </c:pt>
              </c:strCache>
            </c:strRef>
          </c:cat>
          <c:val>
            <c:numRef>
              <c:f>Sheet1!$Q$10:$Q$17</c:f>
              <c:numCache>
                <c:formatCode>General</c:formatCode>
                <c:ptCount val="8"/>
                <c:pt idx="0">
                  <c:v>3.7</c:v>
                </c:pt>
                <c:pt idx="1">
                  <c:v>10.5</c:v>
                </c:pt>
                <c:pt idx="2">
                  <c:v>2</c:v>
                </c:pt>
                <c:pt idx="3">
                  <c:v>36.799999999999997</c:v>
                </c:pt>
                <c:pt idx="4">
                  <c:v>30.1</c:v>
                </c:pt>
                <c:pt idx="5">
                  <c:v>7.4</c:v>
                </c:pt>
                <c:pt idx="6">
                  <c:v>4.4000000000000004</c:v>
                </c:pt>
                <c:pt idx="7">
                  <c:v>5.0999999999999996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349501352"/>
        <c:axId val="349502528"/>
      </c:barChart>
      <c:catAx>
        <c:axId val="34950135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349502528"/>
        <c:crosses val="autoZero"/>
        <c:auto val="1"/>
        <c:lblAlgn val="ctr"/>
        <c:lblOffset val="100"/>
        <c:noMultiLvlLbl val="0"/>
      </c:catAx>
      <c:valAx>
        <c:axId val="34950252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3495013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32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4400" b="0" dirty="0" err="1"/>
              <a:t>Barnens</a:t>
            </a:r>
            <a:r>
              <a:rPr lang="en-US" sz="4400" b="0" dirty="0"/>
              <a:t> </a:t>
            </a:r>
            <a:r>
              <a:rPr lang="en-US" sz="4400" b="0" dirty="0" err="1"/>
              <a:t>ålder</a:t>
            </a:r>
            <a:endParaRPr lang="en-US" sz="4400" b="0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2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Sheet1!$Q$10:$Q$13</c:f>
              <c:strCache>
                <c:ptCount val="4"/>
                <c:pt idx="0">
                  <c:v>0 - 2 år</c:v>
                </c:pt>
                <c:pt idx="1">
                  <c:v>3 - 6 år</c:v>
                </c:pt>
                <c:pt idx="2">
                  <c:v>7 - 12 år</c:v>
                </c:pt>
                <c:pt idx="3">
                  <c:v>13 - 18 år</c:v>
                </c:pt>
              </c:strCache>
            </c:strRef>
          </c:cat>
          <c:val>
            <c:numRef>
              <c:f>Sheet1!$R$10:$R$13</c:f>
              <c:numCache>
                <c:formatCode>General</c:formatCode>
                <c:ptCount val="4"/>
                <c:pt idx="0">
                  <c:v>0</c:v>
                </c:pt>
                <c:pt idx="1">
                  <c:v>15</c:v>
                </c:pt>
                <c:pt idx="2">
                  <c:v>93</c:v>
                </c:pt>
                <c:pt idx="3">
                  <c:v>71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49503704"/>
        <c:axId val="349504488"/>
      </c:barChart>
      <c:catAx>
        <c:axId val="3495037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349504488"/>
        <c:crosses val="autoZero"/>
        <c:auto val="1"/>
        <c:lblAlgn val="ctr"/>
        <c:lblOffset val="100"/>
        <c:noMultiLvlLbl val="0"/>
      </c:catAx>
      <c:valAx>
        <c:axId val="3495044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3495037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b="0" dirty="0" err="1"/>
              <a:t>Barnens</a:t>
            </a:r>
            <a:r>
              <a:rPr lang="en-US" sz="2000" b="0" dirty="0"/>
              <a:t> </a:t>
            </a:r>
            <a:r>
              <a:rPr lang="en-US" sz="2000" b="0" dirty="0" err="1"/>
              <a:t>kön</a:t>
            </a:r>
            <a:endParaRPr lang="en-US" sz="2000" b="0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spPr>
              <a:solidFill>
                <a:prstClr val="white"/>
              </a:solidFill>
              <a:ln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layout/>
              </c:ext>
            </c:extLst>
          </c:dLbls>
          <c:cat>
            <c:strRef>
              <c:f>Sheet1!$Q$24:$Q$25</c:f>
              <c:strCache>
                <c:ptCount val="2"/>
                <c:pt idx="0">
                  <c:v>Pojke</c:v>
                </c:pt>
                <c:pt idx="1">
                  <c:v>Flicka</c:v>
                </c:pt>
              </c:strCache>
            </c:strRef>
          </c:cat>
          <c:val>
            <c:numRef>
              <c:f>Sheet1!$R$24:$R$25</c:f>
              <c:numCache>
                <c:formatCode>General</c:formatCode>
                <c:ptCount val="2"/>
                <c:pt idx="0">
                  <c:v>115</c:v>
                </c:pt>
                <c:pt idx="1">
                  <c:v>64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36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4400" b="0" dirty="0" err="1"/>
              <a:t>Stöd</a:t>
            </a:r>
            <a:r>
              <a:rPr lang="en-US" sz="4400" b="0" dirty="0"/>
              <a:t> </a:t>
            </a:r>
            <a:r>
              <a:rPr lang="en-US" sz="4400" b="0" dirty="0" err="1"/>
              <a:t>som</a:t>
            </a:r>
            <a:r>
              <a:rPr lang="en-US" sz="4400" b="0" dirty="0"/>
              <a:t> </a:t>
            </a:r>
            <a:r>
              <a:rPr lang="en-US" sz="4400" b="0" dirty="0" err="1" smtClean="0"/>
              <a:t>efterfrågas</a:t>
            </a:r>
            <a:endParaRPr lang="en-US" sz="4400" b="0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6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'Höst 2021'!$G$22:$G$25</c:f>
              <c:strCache>
                <c:ptCount val="4"/>
                <c:pt idx="0">
                  <c:v>Samtal</c:v>
                </c:pt>
                <c:pt idx="1">
                  <c:v>Hitta rätt</c:v>
                </c:pt>
                <c:pt idx="2">
                  <c:v>Praktiskt stöd av koordinator</c:v>
                </c:pt>
                <c:pt idx="3">
                  <c:v>Stöd i kontakter</c:v>
                </c:pt>
              </c:strCache>
            </c:strRef>
          </c:cat>
          <c:val>
            <c:numRef>
              <c:f>'Höst 2021'!$H$22:$H$25</c:f>
              <c:numCache>
                <c:formatCode>General</c:formatCode>
                <c:ptCount val="4"/>
                <c:pt idx="0">
                  <c:v>4.9000000000000004</c:v>
                </c:pt>
                <c:pt idx="1">
                  <c:v>18.100000000000001</c:v>
                </c:pt>
                <c:pt idx="2">
                  <c:v>26.7</c:v>
                </c:pt>
                <c:pt idx="3">
                  <c:v>50.3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350104048"/>
        <c:axId val="350107184"/>
      </c:barChart>
      <c:catAx>
        <c:axId val="35010404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350107184"/>
        <c:crosses val="autoZero"/>
        <c:auto val="1"/>
        <c:lblAlgn val="ctr"/>
        <c:lblOffset val="100"/>
        <c:noMultiLvlLbl val="0"/>
      </c:catAx>
      <c:valAx>
        <c:axId val="35010718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3501040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B829304-30A0-41B3-B0E9-7BE8FDEFB1BD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v-SE"/>
        </a:p>
      </dgm:t>
    </dgm:pt>
    <dgm:pt modelId="{71280F51-43B6-41E4-A1CB-73E1653236B5}">
      <dgm:prSet phldrT="[Text]"/>
      <dgm:spPr>
        <a:solidFill>
          <a:schemeClr val="accent4"/>
        </a:solidFill>
      </dgm:spPr>
      <dgm:t>
        <a:bodyPr/>
        <a:lstStyle/>
        <a:p>
          <a:r>
            <a:rPr lang="sv-SE" dirty="0">
              <a:solidFill>
                <a:schemeClr val="tx1"/>
              </a:solidFill>
            </a:rPr>
            <a:t>Vi presenterar oss för varandra</a:t>
          </a:r>
        </a:p>
      </dgm:t>
    </dgm:pt>
    <dgm:pt modelId="{7AA5F45E-30B9-4C97-AD16-2421674CBA6D}" type="parTrans" cxnId="{69AD0FCE-20EC-4A1F-84A1-3F01F8846D63}">
      <dgm:prSet/>
      <dgm:spPr/>
      <dgm:t>
        <a:bodyPr/>
        <a:lstStyle/>
        <a:p>
          <a:endParaRPr lang="sv-SE"/>
        </a:p>
      </dgm:t>
    </dgm:pt>
    <dgm:pt modelId="{B24DBD5D-95DF-4BEC-8AFC-80DE8D191364}" type="sibTrans" cxnId="{69AD0FCE-20EC-4A1F-84A1-3F01F8846D63}">
      <dgm:prSet/>
      <dgm:spPr/>
      <dgm:t>
        <a:bodyPr/>
        <a:lstStyle/>
        <a:p>
          <a:endParaRPr lang="sv-SE"/>
        </a:p>
      </dgm:t>
    </dgm:pt>
    <dgm:pt modelId="{566D102C-F782-40F5-8162-FEE4A1D92B77}">
      <dgm:prSet phldrT="[Text]"/>
      <dgm:spPr>
        <a:solidFill>
          <a:srgbClr val="FFC000"/>
        </a:solidFill>
        <a:ln>
          <a:solidFill>
            <a:schemeClr val="tx1"/>
          </a:solidFill>
        </a:ln>
      </dgm:spPr>
      <dgm:t>
        <a:bodyPr/>
        <a:lstStyle/>
        <a:p>
          <a:r>
            <a:rPr lang="sv-SE" dirty="0">
              <a:solidFill>
                <a:schemeClr val="tx1"/>
              </a:solidFill>
            </a:rPr>
            <a:t>Ni berättar hur ni har det</a:t>
          </a:r>
        </a:p>
      </dgm:t>
    </dgm:pt>
    <dgm:pt modelId="{B8E57372-F1ED-455C-9215-17BB9F02AD95}" type="parTrans" cxnId="{21AEAA7C-5B58-43D3-8C87-966EA948406D}">
      <dgm:prSet/>
      <dgm:spPr/>
      <dgm:t>
        <a:bodyPr/>
        <a:lstStyle/>
        <a:p>
          <a:endParaRPr lang="sv-SE"/>
        </a:p>
      </dgm:t>
    </dgm:pt>
    <dgm:pt modelId="{42348D6B-D8AF-4A5C-A9B8-BE017409DA2C}" type="sibTrans" cxnId="{21AEAA7C-5B58-43D3-8C87-966EA948406D}">
      <dgm:prSet/>
      <dgm:spPr/>
      <dgm:t>
        <a:bodyPr/>
        <a:lstStyle/>
        <a:p>
          <a:endParaRPr lang="sv-SE"/>
        </a:p>
      </dgm:t>
    </dgm:pt>
    <dgm:pt modelId="{16E7B967-33F1-417D-9CFE-5CCF2259FDF1}">
      <dgm:prSet phldrT="[Text]"/>
      <dgm:spPr>
        <a:solidFill>
          <a:srgbClr val="FFC000"/>
        </a:solidFill>
        <a:ln>
          <a:solidFill>
            <a:schemeClr val="tx1"/>
          </a:solidFill>
        </a:ln>
      </dgm:spPr>
      <dgm:t>
        <a:bodyPr/>
        <a:lstStyle/>
        <a:p>
          <a:r>
            <a:rPr lang="sv-SE" dirty="0">
              <a:solidFill>
                <a:schemeClr val="tx1"/>
              </a:solidFill>
            </a:rPr>
            <a:t>Vi planerar tillsammans</a:t>
          </a:r>
        </a:p>
      </dgm:t>
    </dgm:pt>
    <dgm:pt modelId="{DF0F942D-D896-4831-9B11-EDDDC06250D7}" type="parTrans" cxnId="{CFF76606-80B4-44A0-A526-1D01F70C3865}">
      <dgm:prSet/>
      <dgm:spPr/>
      <dgm:t>
        <a:bodyPr/>
        <a:lstStyle/>
        <a:p>
          <a:endParaRPr lang="sv-SE"/>
        </a:p>
      </dgm:t>
    </dgm:pt>
    <dgm:pt modelId="{FBF463B0-E54F-479C-9F30-D8DD341BC85F}" type="sibTrans" cxnId="{CFF76606-80B4-44A0-A526-1D01F70C3865}">
      <dgm:prSet/>
      <dgm:spPr/>
      <dgm:t>
        <a:bodyPr/>
        <a:lstStyle/>
        <a:p>
          <a:endParaRPr lang="sv-SE"/>
        </a:p>
      </dgm:t>
    </dgm:pt>
    <dgm:pt modelId="{29B2C834-A9A6-437A-BBA2-859AD12D64F9}">
      <dgm:prSet phldrT="[Text]"/>
      <dgm:spPr>
        <a:solidFill>
          <a:srgbClr val="FFC000"/>
        </a:solidFill>
        <a:ln>
          <a:solidFill>
            <a:schemeClr val="tx1"/>
          </a:solidFill>
        </a:ln>
      </dgm:spPr>
      <dgm:t>
        <a:bodyPr/>
        <a:lstStyle/>
        <a:p>
          <a:r>
            <a:rPr lang="sv-SE" dirty="0">
              <a:solidFill>
                <a:schemeClr val="tx1"/>
              </a:solidFill>
            </a:rPr>
            <a:t>Blev det som vi tänkte?</a:t>
          </a:r>
        </a:p>
      </dgm:t>
    </dgm:pt>
    <dgm:pt modelId="{303298B1-345E-4FA6-9E6B-E07110B7677C}" type="parTrans" cxnId="{4E7F047F-B3B7-456F-A69C-0CD9D444BE33}">
      <dgm:prSet/>
      <dgm:spPr/>
      <dgm:t>
        <a:bodyPr/>
        <a:lstStyle/>
        <a:p>
          <a:endParaRPr lang="sv-SE"/>
        </a:p>
      </dgm:t>
    </dgm:pt>
    <dgm:pt modelId="{F1F40BBA-C138-401F-A9DC-83FFD84A6D93}" type="sibTrans" cxnId="{4E7F047F-B3B7-456F-A69C-0CD9D444BE33}">
      <dgm:prSet/>
      <dgm:spPr/>
      <dgm:t>
        <a:bodyPr/>
        <a:lstStyle/>
        <a:p>
          <a:endParaRPr lang="sv-SE"/>
        </a:p>
      </dgm:t>
    </dgm:pt>
    <dgm:pt modelId="{F010CC24-DE48-4298-AAAD-2CFE8773A385}">
      <dgm:prSet phldrT="[Text]"/>
      <dgm:spPr>
        <a:solidFill>
          <a:srgbClr val="FFC000"/>
        </a:solidFill>
        <a:ln>
          <a:solidFill>
            <a:schemeClr val="tx1"/>
          </a:solidFill>
        </a:ln>
      </dgm:spPr>
      <dgm:t>
        <a:bodyPr/>
        <a:lstStyle/>
        <a:p>
          <a:r>
            <a:rPr lang="sv-SE" dirty="0">
              <a:solidFill>
                <a:schemeClr val="tx1"/>
              </a:solidFill>
            </a:rPr>
            <a:t>Vi kommer överens om att det inte längre finns något behov av koordinator</a:t>
          </a:r>
        </a:p>
      </dgm:t>
    </dgm:pt>
    <dgm:pt modelId="{11AD24E4-F021-4F7B-8704-5C5976F0CE61}" type="parTrans" cxnId="{A10E3DB2-9358-4BC7-B390-BA667599EB2C}">
      <dgm:prSet/>
      <dgm:spPr/>
      <dgm:t>
        <a:bodyPr/>
        <a:lstStyle/>
        <a:p>
          <a:endParaRPr lang="sv-SE"/>
        </a:p>
      </dgm:t>
    </dgm:pt>
    <dgm:pt modelId="{038AB646-DEDA-4B1E-9080-92873DDF0953}" type="sibTrans" cxnId="{A10E3DB2-9358-4BC7-B390-BA667599EB2C}">
      <dgm:prSet/>
      <dgm:spPr/>
      <dgm:t>
        <a:bodyPr/>
        <a:lstStyle/>
        <a:p>
          <a:endParaRPr lang="sv-SE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" action="ppaction://hlinkshowjump?jump=lastslide" highlightClick="1"/>
          </dgm14:cNvPr>
        </a:ext>
      </dgm:extLst>
    </dgm:pt>
    <dgm:pt modelId="{A7620974-8D98-442D-83B1-A0BAB6E636B1}" type="pres">
      <dgm:prSet presAssocID="{3B829304-30A0-41B3-B0E9-7BE8FDEFB1BD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sv-SE"/>
        </a:p>
      </dgm:t>
    </dgm:pt>
    <dgm:pt modelId="{8A9BECB6-8F8B-4551-B92E-58F968DE72E4}" type="pres">
      <dgm:prSet presAssocID="{71280F51-43B6-41E4-A1CB-73E1653236B5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F052C93E-5CE3-4DFD-8B23-350733BA6425}" type="pres">
      <dgm:prSet presAssocID="{B24DBD5D-95DF-4BEC-8AFC-80DE8D191364}" presName="sibTrans" presStyleLbl="sibTrans2D1" presStyleIdx="0" presStyleCnt="5"/>
      <dgm:spPr/>
      <dgm:t>
        <a:bodyPr/>
        <a:lstStyle/>
        <a:p>
          <a:endParaRPr lang="sv-SE"/>
        </a:p>
      </dgm:t>
    </dgm:pt>
    <dgm:pt modelId="{C566FD19-52C9-43E0-8D06-FA119D488414}" type="pres">
      <dgm:prSet presAssocID="{B24DBD5D-95DF-4BEC-8AFC-80DE8D191364}" presName="connectorText" presStyleLbl="sibTrans2D1" presStyleIdx="0" presStyleCnt="5"/>
      <dgm:spPr/>
      <dgm:t>
        <a:bodyPr/>
        <a:lstStyle/>
        <a:p>
          <a:endParaRPr lang="sv-SE"/>
        </a:p>
      </dgm:t>
    </dgm:pt>
    <dgm:pt modelId="{0791C7D7-5974-4A14-93C6-D36627FA4BCE}" type="pres">
      <dgm:prSet presAssocID="{566D102C-F782-40F5-8162-FEE4A1D92B77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B2810251-C5FF-4365-BC85-1848006BAC14}" type="pres">
      <dgm:prSet presAssocID="{42348D6B-D8AF-4A5C-A9B8-BE017409DA2C}" presName="sibTrans" presStyleLbl="sibTrans2D1" presStyleIdx="1" presStyleCnt="5"/>
      <dgm:spPr/>
      <dgm:t>
        <a:bodyPr/>
        <a:lstStyle/>
        <a:p>
          <a:endParaRPr lang="sv-SE"/>
        </a:p>
      </dgm:t>
    </dgm:pt>
    <dgm:pt modelId="{D96FD020-8307-4AA5-982D-C0728E1867D3}" type="pres">
      <dgm:prSet presAssocID="{42348D6B-D8AF-4A5C-A9B8-BE017409DA2C}" presName="connectorText" presStyleLbl="sibTrans2D1" presStyleIdx="1" presStyleCnt="5"/>
      <dgm:spPr/>
      <dgm:t>
        <a:bodyPr/>
        <a:lstStyle/>
        <a:p>
          <a:endParaRPr lang="sv-SE"/>
        </a:p>
      </dgm:t>
    </dgm:pt>
    <dgm:pt modelId="{CCA51822-22E9-4CA5-A7B7-7CACD33268FA}" type="pres">
      <dgm:prSet presAssocID="{16E7B967-33F1-417D-9CFE-5CCF2259FDF1}" presName="node" presStyleLbl="node1" presStyleIdx="2" presStyleCnt="5" custRadScaleRad="112016" custRadScaleInc="-30165">
        <dgm:presLayoutVars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65E7E11C-A5C4-4E08-B21A-3EDF63F0E8BF}" type="pres">
      <dgm:prSet presAssocID="{FBF463B0-E54F-479C-9F30-D8DD341BC85F}" presName="sibTrans" presStyleLbl="sibTrans2D1" presStyleIdx="2" presStyleCnt="5" custScaleX="197217"/>
      <dgm:spPr>
        <a:prstGeom prst="leftRightArrow">
          <a:avLst/>
        </a:prstGeom>
      </dgm:spPr>
      <dgm:t>
        <a:bodyPr/>
        <a:lstStyle/>
        <a:p>
          <a:endParaRPr lang="sv-SE"/>
        </a:p>
      </dgm:t>
    </dgm:pt>
    <dgm:pt modelId="{EF6482BC-AEA2-4B84-8D7F-0EF3FAE3F079}" type="pres">
      <dgm:prSet presAssocID="{FBF463B0-E54F-479C-9F30-D8DD341BC85F}" presName="connectorText" presStyleLbl="sibTrans2D1" presStyleIdx="2" presStyleCnt="5"/>
      <dgm:spPr/>
      <dgm:t>
        <a:bodyPr/>
        <a:lstStyle/>
        <a:p>
          <a:endParaRPr lang="sv-SE"/>
        </a:p>
      </dgm:t>
    </dgm:pt>
    <dgm:pt modelId="{2B2466D4-7A9E-4E09-8FA4-741F33A9E474}" type="pres">
      <dgm:prSet presAssocID="{29B2C834-A9A6-437A-BBA2-859AD12D64F9}" presName="node" presStyleLbl="node1" presStyleIdx="3" presStyleCnt="5" custRadScaleRad="110345" custRadScaleInc="23519">
        <dgm:presLayoutVars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E70AAF47-C9D5-49CA-BCEE-DD5BA8C1BE70}" type="pres">
      <dgm:prSet presAssocID="{F1F40BBA-C138-401F-A9DC-83FFD84A6D93}" presName="sibTrans" presStyleLbl="sibTrans2D1" presStyleIdx="3" presStyleCnt="5"/>
      <dgm:spPr/>
      <dgm:t>
        <a:bodyPr/>
        <a:lstStyle/>
        <a:p>
          <a:endParaRPr lang="sv-SE"/>
        </a:p>
      </dgm:t>
    </dgm:pt>
    <dgm:pt modelId="{A383E936-3BA5-42CD-A70D-34222E6C84EB}" type="pres">
      <dgm:prSet presAssocID="{F1F40BBA-C138-401F-A9DC-83FFD84A6D93}" presName="connectorText" presStyleLbl="sibTrans2D1" presStyleIdx="3" presStyleCnt="5"/>
      <dgm:spPr/>
      <dgm:t>
        <a:bodyPr/>
        <a:lstStyle/>
        <a:p>
          <a:endParaRPr lang="sv-SE"/>
        </a:p>
      </dgm:t>
    </dgm:pt>
    <dgm:pt modelId="{B23ED9D3-6B7C-4627-9D7F-2703C8A0E12E}" type="pres">
      <dgm:prSet presAssocID="{F010CC24-DE48-4298-AAAD-2CFE8773A385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9332FC8D-1A46-4382-89F4-1CB12A63F5EC}" type="pres">
      <dgm:prSet presAssocID="{038AB646-DEDA-4B1E-9080-92873DDF0953}" presName="sibTrans" presStyleLbl="sibTrans2D1" presStyleIdx="4" presStyleCnt="5" custAng="1" custFlipVert="1" custFlipHor="0" custScaleX="21698" custScaleY="10306" custLinFactNeighborX="0" custLinFactNeighborY="0"/>
      <dgm:spPr>
        <a:prstGeom prst="diagStripe">
          <a:avLst/>
        </a:prstGeom>
      </dgm:spPr>
      <dgm:t>
        <a:bodyPr/>
        <a:lstStyle/>
        <a:p>
          <a:endParaRPr lang="sv-SE"/>
        </a:p>
      </dgm:t>
    </dgm:pt>
    <dgm:pt modelId="{8BC0D9C2-ED9F-4711-855D-71D08D074457}" type="pres">
      <dgm:prSet presAssocID="{038AB646-DEDA-4B1E-9080-92873DDF0953}" presName="connectorText" presStyleLbl="sibTrans2D1" presStyleIdx="4" presStyleCnt="5"/>
      <dgm:spPr/>
      <dgm:t>
        <a:bodyPr/>
        <a:lstStyle/>
        <a:p>
          <a:endParaRPr lang="sv-SE"/>
        </a:p>
      </dgm:t>
    </dgm:pt>
  </dgm:ptLst>
  <dgm:cxnLst>
    <dgm:cxn modelId="{21AEAA7C-5B58-43D3-8C87-966EA948406D}" srcId="{3B829304-30A0-41B3-B0E9-7BE8FDEFB1BD}" destId="{566D102C-F782-40F5-8162-FEE4A1D92B77}" srcOrd="1" destOrd="0" parTransId="{B8E57372-F1ED-455C-9215-17BB9F02AD95}" sibTransId="{42348D6B-D8AF-4A5C-A9B8-BE017409DA2C}"/>
    <dgm:cxn modelId="{4E7F047F-B3B7-456F-A69C-0CD9D444BE33}" srcId="{3B829304-30A0-41B3-B0E9-7BE8FDEFB1BD}" destId="{29B2C834-A9A6-437A-BBA2-859AD12D64F9}" srcOrd="3" destOrd="0" parTransId="{303298B1-345E-4FA6-9E6B-E07110B7677C}" sibTransId="{F1F40BBA-C138-401F-A9DC-83FFD84A6D93}"/>
    <dgm:cxn modelId="{08041A42-86C5-4A4B-806C-A2AA96E3C568}" type="presOf" srcId="{FBF463B0-E54F-479C-9F30-D8DD341BC85F}" destId="{EF6482BC-AEA2-4B84-8D7F-0EF3FAE3F079}" srcOrd="1" destOrd="0" presId="urn:microsoft.com/office/officeart/2005/8/layout/cycle2"/>
    <dgm:cxn modelId="{7AF3EB35-1154-490A-B0BA-EAD8B263AF6B}" type="presOf" srcId="{42348D6B-D8AF-4A5C-A9B8-BE017409DA2C}" destId="{D96FD020-8307-4AA5-982D-C0728E1867D3}" srcOrd="1" destOrd="0" presId="urn:microsoft.com/office/officeart/2005/8/layout/cycle2"/>
    <dgm:cxn modelId="{99E42436-C92B-4DC8-A97F-091CD0226C2B}" type="presOf" srcId="{038AB646-DEDA-4B1E-9080-92873DDF0953}" destId="{9332FC8D-1A46-4382-89F4-1CB12A63F5EC}" srcOrd="0" destOrd="0" presId="urn:microsoft.com/office/officeart/2005/8/layout/cycle2"/>
    <dgm:cxn modelId="{934CF27D-D992-46A4-B87D-5629E6FED02F}" type="presOf" srcId="{B24DBD5D-95DF-4BEC-8AFC-80DE8D191364}" destId="{C566FD19-52C9-43E0-8D06-FA119D488414}" srcOrd="1" destOrd="0" presId="urn:microsoft.com/office/officeart/2005/8/layout/cycle2"/>
    <dgm:cxn modelId="{9CB7B6A5-CD6E-4F30-8D6D-6BDD31444647}" type="presOf" srcId="{FBF463B0-E54F-479C-9F30-D8DD341BC85F}" destId="{65E7E11C-A5C4-4E08-B21A-3EDF63F0E8BF}" srcOrd="0" destOrd="0" presId="urn:microsoft.com/office/officeart/2005/8/layout/cycle2"/>
    <dgm:cxn modelId="{E11D5AA5-3E84-4EE2-9779-0BC822E0CC8D}" type="presOf" srcId="{F1F40BBA-C138-401F-A9DC-83FFD84A6D93}" destId="{A383E936-3BA5-42CD-A70D-34222E6C84EB}" srcOrd="1" destOrd="0" presId="urn:microsoft.com/office/officeart/2005/8/layout/cycle2"/>
    <dgm:cxn modelId="{443D0CDC-47CD-482F-9D43-2E9D6A836AE7}" type="presOf" srcId="{42348D6B-D8AF-4A5C-A9B8-BE017409DA2C}" destId="{B2810251-C5FF-4365-BC85-1848006BAC14}" srcOrd="0" destOrd="0" presId="urn:microsoft.com/office/officeart/2005/8/layout/cycle2"/>
    <dgm:cxn modelId="{33C91794-0BF1-4627-826F-7AA713798BED}" type="presOf" srcId="{3B829304-30A0-41B3-B0E9-7BE8FDEFB1BD}" destId="{A7620974-8D98-442D-83B1-A0BAB6E636B1}" srcOrd="0" destOrd="0" presId="urn:microsoft.com/office/officeart/2005/8/layout/cycle2"/>
    <dgm:cxn modelId="{2F9C6FD7-7C94-4B12-A8E2-958DC649A243}" type="presOf" srcId="{16E7B967-33F1-417D-9CFE-5CCF2259FDF1}" destId="{CCA51822-22E9-4CA5-A7B7-7CACD33268FA}" srcOrd="0" destOrd="0" presId="urn:microsoft.com/office/officeart/2005/8/layout/cycle2"/>
    <dgm:cxn modelId="{4C10010D-436F-433E-9950-C2F9F7437432}" type="presOf" srcId="{29B2C834-A9A6-437A-BBA2-859AD12D64F9}" destId="{2B2466D4-7A9E-4E09-8FA4-741F33A9E474}" srcOrd="0" destOrd="0" presId="urn:microsoft.com/office/officeart/2005/8/layout/cycle2"/>
    <dgm:cxn modelId="{69AD0FCE-20EC-4A1F-84A1-3F01F8846D63}" srcId="{3B829304-30A0-41B3-B0E9-7BE8FDEFB1BD}" destId="{71280F51-43B6-41E4-A1CB-73E1653236B5}" srcOrd="0" destOrd="0" parTransId="{7AA5F45E-30B9-4C97-AD16-2421674CBA6D}" sibTransId="{B24DBD5D-95DF-4BEC-8AFC-80DE8D191364}"/>
    <dgm:cxn modelId="{6B3CC0A8-4B55-4CF7-846C-8858145CDF20}" type="presOf" srcId="{F010CC24-DE48-4298-AAAD-2CFE8773A385}" destId="{B23ED9D3-6B7C-4627-9D7F-2703C8A0E12E}" srcOrd="0" destOrd="0" presId="urn:microsoft.com/office/officeart/2005/8/layout/cycle2"/>
    <dgm:cxn modelId="{A10E3DB2-9358-4BC7-B390-BA667599EB2C}" srcId="{3B829304-30A0-41B3-B0E9-7BE8FDEFB1BD}" destId="{F010CC24-DE48-4298-AAAD-2CFE8773A385}" srcOrd="4" destOrd="0" parTransId="{11AD24E4-F021-4F7B-8704-5C5976F0CE61}" sibTransId="{038AB646-DEDA-4B1E-9080-92873DDF0953}"/>
    <dgm:cxn modelId="{65C8577C-F1D0-491D-B9B4-6854E34D624C}" type="presOf" srcId="{71280F51-43B6-41E4-A1CB-73E1653236B5}" destId="{8A9BECB6-8F8B-4551-B92E-58F968DE72E4}" srcOrd="0" destOrd="0" presId="urn:microsoft.com/office/officeart/2005/8/layout/cycle2"/>
    <dgm:cxn modelId="{8BD2185F-E9D7-4F7E-87E0-21671462137E}" type="presOf" srcId="{566D102C-F782-40F5-8162-FEE4A1D92B77}" destId="{0791C7D7-5974-4A14-93C6-D36627FA4BCE}" srcOrd="0" destOrd="0" presId="urn:microsoft.com/office/officeart/2005/8/layout/cycle2"/>
    <dgm:cxn modelId="{5113E198-385E-4DCA-ADFA-FD2F1D210DEE}" type="presOf" srcId="{B24DBD5D-95DF-4BEC-8AFC-80DE8D191364}" destId="{F052C93E-5CE3-4DFD-8B23-350733BA6425}" srcOrd="0" destOrd="0" presId="urn:microsoft.com/office/officeart/2005/8/layout/cycle2"/>
    <dgm:cxn modelId="{CC8F9007-6348-44FE-9923-6F3F27FD7AD9}" type="presOf" srcId="{038AB646-DEDA-4B1E-9080-92873DDF0953}" destId="{8BC0D9C2-ED9F-4711-855D-71D08D074457}" srcOrd="1" destOrd="0" presId="urn:microsoft.com/office/officeart/2005/8/layout/cycle2"/>
    <dgm:cxn modelId="{CFF76606-80B4-44A0-A526-1D01F70C3865}" srcId="{3B829304-30A0-41B3-B0E9-7BE8FDEFB1BD}" destId="{16E7B967-33F1-417D-9CFE-5CCF2259FDF1}" srcOrd="2" destOrd="0" parTransId="{DF0F942D-D896-4831-9B11-EDDDC06250D7}" sibTransId="{FBF463B0-E54F-479C-9F30-D8DD341BC85F}"/>
    <dgm:cxn modelId="{2E0752CA-48FA-48E7-9705-63D266F7BE2E}" type="presOf" srcId="{F1F40BBA-C138-401F-A9DC-83FFD84A6D93}" destId="{E70AAF47-C9D5-49CA-BCEE-DD5BA8C1BE70}" srcOrd="0" destOrd="0" presId="urn:microsoft.com/office/officeart/2005/8/layout/cycle2"/>
    <dgm:cxn modelId="{D5C49BE1-1979-49C2-B297-E662A76625FB}" type="presParOf" srcId="{A7620974-8D98-442D-83B1-A0BAB6E636B1}" destId="{8A9BECB6-8F8B-4551-B92E-58F968DE72E4}" srcOrd="0" destOrd="0" presId="urn:microsoft.com/office/officeart/2005/8/layout/cycle2"/>
    <dgm:cxn modelId="{D78E8A02-7460-4239-8A57-5405717F31BE}" type="presParOf" srcId="{A7620974-8D98-442D-83B1-A0BAB6E636B1}" destId="{F052C93E-5CE3-4DFD-8B23-350733BA6425}" srcOrd="1" destOrd="0" presId="urn:microsoft.com/office/officeart/2005/8/layout/cycle2"/>
    <dgm:cxn modelId="{573EDAC3-CD2A-4982-9C5C-A85C203A66AB}" type="presParOf" srcId="{F052C93E-5CE3-4DFD-8B23-350733BA6425}" destId="{C566FD19-52C9-43E0-8D06-FA119D488414}" srcOrd="0" destOrd="0" presId="urn:microsoft.com/office/officeart/2005/8/layout/cycle2"/>
    <dgm:cxn modelId="{E044CB61-0266-4943-B89F-06D3920C3A4F}" type="presParOf" srcId="{A7620974-8D98-442D-83B1-A0BAB6E636B1}" destId="{0791C7D7-5974-4A14-93C6-D36627FA4BCE}" srcOrd="2" destOrd="0" presId="urn:microsoft.com/office/officeart/2005/8/layout/cycle2"/>
    <dgm:cxn modelId="{C8A34798-EE8E-49FD-B853-224E2F83CF7C}" type="presParOf" srcId="{A7620974-8D98-442D-83B1-A0BAB6E636B1}" destId="{B2810251-C5FF-4365-BC85-1848006BAC14}" srcOrd="3" destOrd="0" presId="urn:microsoft.com/office/officeart/2005/8/layout/cycle2"/>
    <dgm:cxn modelId="{78075A65-DF26-4EF3-81E9-5BEAFD05FE40}" type="presParOf" srcId="{B2810251-C5FF-4365-BC85-1848006BAC14}" destId="{D96FD020-8307-4AA5-982D-C0728E1867D3}" srcOrd="0" destOrd="0" presId="urn:microsoft.com/office/officeart/2005/8/layout/cycle2"/>
    <dgm:cxn modelId="{40F34EDF-F2D2-4F80-AA20-5221F195BE65}" type="presParOf" srcId="{A7620974-8D98-442D-83B1-A0BAB6E636B1}" destId="{CCA51822-22E9-4CA5-A7B7-7CACD33268FA}" srcOrd="4" destOrd="0" presId="urn:microsoft.com/office/officeart/2005/8/layout/cycle2"/>
    <dgm:cxn modelId="{E7166A6A-37E3-411C-80C3-2C10A10EBE13}" type="presParOf" srcId="{A7620974-8D98-442D-83B1-A0BAB6E636B1}" destId="{65E7E11C-A5C4-4E08-B21A-3EDF63F0E8BF}" srcOrd="5" destOrd="0" presId="urn:microsoft.com/office/officeart/2005/8/layout/cycle2"/>
    <dgm:cxn modelId="{0AAC2828-A08C-47E3-B0DC-6FDF76BF17B6}" type="presParOf" srcId="{65E7E11C-A5C4-4E08-B21A-3EDF63F0E8BF}" destId="{EF6482BC-AEA2-4B84-8D7F-0EF3FAE3F079}" srcOrd="0" destOrd="0" presId="urn:microsoft.com/office/officeart/2005/8/layout/cycle2"/>
    <dgm:cxn modelId="{9CED30AC-C3BF-4CAE-8B12-1E2D8B5E9EAD}" type="presParOf" srcId="{A7620974-8D98-442D-83B1-A0BAB6E636B1}" destId="{2B2466D4-7A9E-4E09-8FA4-741F33A9E474}" srcOrd="6" destOrd="0" presId="urn:microsoft.com/office/officeart/2005/8/layout/cycle2"/>
    <dgm:cxn modelId="{A8A77843-41D1-4283-A8AB-A89D03D2395B}" type="presParOf" srcId="{A7620974-8D98-442D-83B1-A0BAB6E636B1}" destId="{E70AAF47-C9D5-49CA-BCEE-DD5BA8C1BE70}" srcOrd="7" destOrd="0" presId="urn:microsoft.com/office/officeart/2005/8/layout/cycle2"/>
    <dgm:cxn modelId="{EC40CEA7-F764-4481-9266-16F96E040996}" type="presParOf" srcId="{E70AAF47-C9D5-49CA-BCEE-DD5BA8C1BE70}" destId="{A383E936-3BA5-42CD-A70D-34222E6C84EB}" srcOrd="0" destOrd="0" presId="urn:microsoft.com/office/officeart/2005/8/layout/cycle2"/>
    <dgm:cxn modelId="{104A5779-4D4D-49D7-996D-F98751FAF456}" type="presParOf" srcId="{A7620974-8D98-442D-83B1-A0BAB6E636B1}" destId="{B23ED9D3-6B7C-4627-9D7F-2703C8A0E12E}" srcOrd="8" destOrd="0" presId="urn:microsoft.com/office/officeart/2005/8/layout/cycle2"/>
    <dgm:cxn modelId="{C0CABDCC-199C-42AB-A403-636D88AECF1B}" type="presParOf" srcId="{A7620974-8D98-442D-83B1-A0BAB6E636B1}" destId="{9332FC8D-1A46-4382-89F4-1CB12A63F5EC}" srcOrd="9" destOrd="0" presId="urn:microsoft.com/office/officeart/2005/8/layout/cycle2"/>
    <dgm:cxn modelId="{E4C5208E-0798-44B1-9FB6-149BE518383B}" type="presParOf" srcId="{9332FC8D-1A46-4382-89F4-1CB12A63F5EC}" destId="{8BC0D9C2-ED9F-4711-855D-71D08D074457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EC2B0F3-B0FB-4207-B954-8AFCE9517A2D}" type="doc">
      <dgm:prSet loTypeId="urn:microsoft.com/office/officeart/2005/8/layout/h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v-SE"/>
        </a:p>
      </dgm:t>
    </dgm:pt>
    <dgm:pt modelId="{029FF9D4-017C-4D4C-8A9C-FFACDF489E9F}">
      <dgm:prSet phldrT="[Text]"/>
      <dgm:spPr/>
      <dgm:t>
        <a:bodyPr/>
        <a:lstStyle/>
        <a:p>
          <a:r>
            <a:rPr lang="sv-SE" dirty="0"/>
            <a:t>Erfarenhetsrapport</a:t>
          </a:r>
        </a:p>
      </dgm:t>
    </dgm:pt>
    <dgm:pt modelId="{069F7C1D-82F7-4C53-8A7D-B0DCB6928831}" type="parTrans" cxnId="{10BA15EA-892C-4346-95DD-975E94E8BC4C}">
      <dgm:prSet/>
      <dgm:spPr/>
      <dgm:t>
        <a:bodyPr/>
        <a:lstStyle/>
        <a:p>
          <a:endParaRPr lang="sv-SE"/>
        </a:p>
      </dgm:t>
    </dgm:pt>
    <dgm:pt modelId="{F483DDD9-9414-4534-9C0D-E9F53E00962B}" type="sibTrans" cxnId="{10BA15EA-892C-4346-95DD-975E94E8BC4C}">
      <dgm:prSet/>
      <dgm:spPr/>
      <dgm:t>
        <a:bodyPr/>
        <a:lstStyle/>
        <a:p>
          <a:endParaRPr lang="sv-SE"/>
        </a:p>
      </dgm:t>
    </dgm:pt>
    <dgm:pt modelId="{7EB0B7DC-CB96-4CB9-AD6B-8F989FA8546F}">
      <dgm:prSet phldrT="[Text]"/>
      <dgm:spPr>
        <a:solidFill>
          <a:srgbClr val="00B050"/>
        </a:solidFill>
      </dgm:spPr>
      <dgm:t>
        <a:bodyPr/>
        <a:lstStyle/>
        <a:p>
          <a:r>
            <a:rPr lang="sv-SE" dirty="0"/>
            <a:t>BRA</a:t>
          </a:r>
        </a:p>
      </dgm:t>
    </dgm:pt>
    <dgm:pt modelId="{605BDA09-7FC0-485A-B012-AFEAE8962976}" type="parTrans" cxnId="{8D7D36F2-876C-4955-95D6-0DD958A11BEA}">
      <dgm:prSet/>
      <dgm:spPr/>
      <dgm:t>
        <a:bodyPr/>
        <a:lstStyle/>
        <a:p>
          <a:endParaRPr lang="sv-SE"/>
        </a:p>
      </dgm:t>
    </dgm:pt>
    <dgm:pt modelId="{71425298-A11B-40C7-9307-9A2EE105A09F}" type="sibTrans" cxnId="{8D7D36F2-876C-4955-95D6-0DD958A11BEA}">
      <dgm:prSet/>
      <dgm:spPr/>
      <dgm:t>
        <a:bodyPr/>
        <a:lstStyle/>
        <a:p>
          <a:endParaRPr lang="sv-SE"/>
        </a:p>
      </dgm:t>
    </dgm:pt>
    <dgm:pt modelId="{442E0841-8076-4716-BAB7-D79C28ECAD57}">
      <dgm:prSet phldrT="[Text]"/>
      <dgm:spPr>
        <a:solidFill>
          <a:srgbClr val="FFC000"/>
        </a:solidFill>
      </dgm:spPr>
      <dgm:t>
        <a:bodyPr/>
        <a:lstStyle/>
        <a:p>
          <a:r>
            <a:rPr lang="sv-SE" dirty="0"/>
            <a:t>Kan utvecklas	</a:t>
          </a:r>
        </a:p>
      </dgm:t>
    </dgm:pt>
    <dgm:pt modelId="{FE1D2CB3-6BF4-4B2C-A62E-FA0C6B8905FA}" type="parTrans" cxnId="{26DFBF3D-8ADB-4D38-9217-640EAEC65AD3}">
      <dgm:prSet/>
      <dgm:spPr/>
      <dgm:t>
        <a:bodyPr/>
        <a:lstStyle/>
        <a:p>
          <a:endParaRPr lang="sv-SE"/>
        </a:p>
      </dgm:t>
    </dgm:pt>
    <dgm:pt modelId="{23E20F8B-5605-434D-A0EA-0416803A9DF7}" type="sibTrans" cxnId="{26DFBF3D-8ADB-4D38-9217-640EAEC65AD3}">
      <dgm:prSet/>
      <dgm:spPr/>
      <dgm:t>
        <a:bodyPr/>
        <a:lstStyle/>
        <a:p>
          <a:endParaRPr lang="sv-SE"/>
        </a:p>
      </dgm:t>
    </dgm:pt>
    <dgm:pt modelId="{E6312842-573B-42B6-B08B-3F873122504B}">
      <dgm:prSet phldrT="[Text]" custT="1"/>
      <dgm:spPr>
        <a:solidFill>
          <a:srgbClr val="FF0000"/>
        </a:solidFill>
      </dgm:spPr>
      <dgm:t>
        <a:bodyPr/>
        <a:lstStyle/>
        <a:p>
          <a:r>
            <a:rPr lang="sv-SE" sz="7200" dirty="0"/>
            <a:t>FEL</a:t>
          </a:r>
        </a:p>
        <a:p>
          <a:r>
            <a:rPr lang="sv-SE" sz="4000" dirty="0"/>
            <a:t>-avvikelse och klagomål</a:t>
          </a:r>
        </a:p>
      </dgm:t>
    </dgm:pt>
    <dgm:pt modelId="{CDA54ADB-D0C9-4E01-B51E-7C16E48A646E}" type="parTrans" cxnId="{976FAED9-E571-43B1-8A80-C905E110233C}">
      <dgm:prSet/>
      <dgm:spPr/>
      <dgm:t>
        <a:bodyPr/>
        <a:lstStyle/>
        <a:p>
          <a:endParaRPr lang="sv-SE"/>
        </a:p>
      </dgm:t>
    </dgm:pt>
    <dgm:pt modelId="{8C790458-9EB1-4BA0-B94F-859EEAEA951E}" type="sibTrans" cxnId="{976FAED9-E571-43B1-8A80-C905E110233C}">
      <dgm:prSet/>
      <dgm:spPr/>
      <dgm:t>
        <a:bodyPr/>
        <a:lstStyle/>
        <a:p>
          <a:endParaRPr lang="sv-SE"/>
        </a:p>
      </dgm:t>
    </dgm:pt>
    <dgm:pt modelId="{D76F797F-5D02-439A-BF71-6AE87570632E}" type="pres">
      <dgm:prSet presAssocID="{1EC2B0F3-B0FB-4207-B954-8AFCE9517A2D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sv-SE"/>
        </a:p>
      </dgm:t>
    </dgm:pt>
    <dgm:pt modelId="{63EBA39D-8B04-4FC6-BE8C-4EDE7ED0CE6D}" type="pres">
      <dgm:prSet presAssocID="{029FF9D4-017C-4D4C-8A9C-FFACDF489E9F}" presName="roof" presStyleLbl="dkBgShp" presStyleIdx="0" presStyleCnt="2" custLinFactNeighborX="423" custLinFactNeighborY="-2048"/>
      <dgm:spPr/>
      <dgm:t>
        <a:bodyPr/>
        <a:lstStyle/>
        <a:p>
          <a:endParaRPr lang="sv-SE"/>
        </a:p>
      </dgm:t>
    </dgm:pt>
    <dgm:pt modelId="{3DA38AE2-FE40-4629-89F5-8E29CE89DE10}" type="pres">
      <dgm:prSet presAssocID="{029FF9D4-017C-4D4C-8A9C-FFACDF489E9F}" presName="pillars" presStyleCnt="0"/>
      <dgm:spPr/>
    </dgm:pt>
    <dgm:pt modelId="{6B164E6A-CB1D-4B04-81E8-780848451788}" type="pres">
      <dgm:prSet presAssocID="{029FF9D4-017C-4D4C-8A9C-FFACDF489E9F}" presName="pillar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D24AEA06-06A7-4540-9904-B4B1B6BFEFE2}" type="pres">
      <dgm:prSet presAssocID="{442E0841-8076-4716-BAB7-D79C28ECAD57}" presName="pillar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CE97782D-E5E0-4C90-B135-CD5A09BC1859}" type="pres">
      <dgm:prSet presAssocID="{E6312842-573B-42B6-B08B-3F873122504B}" presName="pillar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FCE5E9EF-6E4D-4971-8C09-48D9850A6C04}" type="pres">
      <dgm:prSet presAssocID="{029FF9D4-017C-4D4C-8A9C-FFACDF489E9F}" presName="base" presStyleLbl="dkBgShp" presStyleIdx="1" presStyleCnt="2"/>
      <dgm:spPr/>
    </dgm:pt>
  </dgm:ptLst>
  <dgm:cxnLst>
    <dgm:cxn modelId="{8D7D36F2-876C-4955-95D6-0DD958A11BEA}" srcId="{029FF9D4-017C-4D4C-8A9C-FFACDF489E9F}" destId="{7EB0B7DC-CB96-4CB9-AD6B-8F989FA8546F}" srcOrd="0" destOrd="0" parTransId="{605BDA09-7FC0-485A-B012-AFEAE8962976}" sibTransId="{71425298-A11B-40C7-9307-9A2EE105A09F}"/>
    <dgm:cxn modelId="{BB795903-E402-4D64-9CCD-57AE4FD75599}" type="presOf" srcId="{7EB0B7DC-CB96-4CB9-AD6B-8F989FA8546F}" destId="{6B164E6A-CB1D-4B04-81E8-780848451788}" srcOrd="0" destOrd="0" presId="urn:microsoft.com/office/officeart/2005/8/layout/hList3"/>
    <dgm:cxn modelId="{3864C88C-5217-4B3B-B6C1-9046C0004103}" type="presOf" srcId="{029FF9D4-017C-4D4C-8A9C-FFACDF489E9F}" destId="{63EBA39D-8B04-4FC6-BE8C-4EDE7ED0CE6D}" srcOrd="0" destOrd="0" presId="urn:microsoft.com/office/officeart/2005/8/layout/hList3"/>
    <dgm:cxn modelId="{976FAED9-E571-43B1-8A80-C905E110233C}" srcId="{029FF9D4-017C-4D4C-8A9C-FFACDF489E9F}" destId="{E6312842-573B-42B6-B08B-3F873122504B}" srcOrd="2" destOrd="0" parTransId="{CDA54ADB-D0C9-4E01-B51E-7C16E48A646E}" sibTransId="{8C790458-9EB1-4BA0-B94F-859EEAEA951E}"/>
    <dgm:cxn modelId="{3D2AE7AE-B9C4-4EA6-9C01-2F2DF58F5F0E}" type="presOf" srcId="{1EC2B0F3-B0FB-4207-B954-8AFCE9517A2D}" destId="{D76F797F-5D02-439A-BF71-6AE87570632E}" srcOrd="0" destOrd="0" presId="urn:microsoft.com/office/officeart/2005/8/layout/hList3"/>
    <dgm:cxn modelId="{26DFBF3D-8ADB-4D38-9217-640EAEC65AD3}" srcId="{029FF9D4-017C-4D4C-8A9C-FFACDF489E9F}" destId="{442E0841-8076-4716-BAB7-D79C28ECAD57}" srcOrd="1" destOrd="0" parTransId="{FE1D2CB3-6BF4-4B2C-A62E-FA0C6B8905FA}" sibTransId="{23E20F8B-5605-434D-A0EA-0416803A9DF7}"/>
    <dgm:cxn modelId="{5A81FA49-18D6-4207-88A9-10B72DEE4466}" type="presOf" srcId="{442E0841-8076-4716-BAB7-D79C28ECAD57}" destId="{D24AEA06-06A7-4540-9904-B4B1B6BFEFE2}" srcOrd="0" destOrd="0" presId="urn:microsoft.com/office/officeart/2005/8/layout/hList3"/>
    <dgm:cxn modelId="{10BA15EA-892C-4346-95DD-975E94E8BC4C}" srcId="{1EC2B0F3-B0FB-4207-B954-8AFCE9517A2D}" destId="{029FF9D4-017C-4D4C-8A9C-FFACDF489E9F}" srcOrd="0" destOrd="0" parTransId="{069F7C1D-82F7-4C53-8A7D-B0DCB6928831}" sibTransId="{F483DDD9-9414-4534-9C0D-E9F53E00962B}"/>
    <dgm:cxn modelId="{6188C514-BD67-44D9-8B03-F73795A90D88}" type="presOf" srcId="{E6312842-573B-42B6-B08B-3F873122504B}" destId="{CE97782D-E5E0-4C90-B135-CD5A09BC1859}" srcOrd="0" destOrd="0" presId="urn:microsoft.com/office/officeart/2005/8/layout/hList3"/>
    <dgm:cxn modelId="{750760DB-607E-4645-ABFE-DD3E29EBD685}" type="presParOf" srcId="{D76F797F-5D02-439A-BF71-6AE87570632E}" destId="{63EBA39D-8B04-4FC6-BE8C-4EDE7ED0CE6D}" srcOrd="0" destOrd="0" presId="urn:microsoft.com/office/officeart/2005/8/layout/hList3"/>
    <dgm:cxn modelId="{8930F550-3598-4A09-922A-8AAF60036E25}" type="presParOf" srcId="{D76F797F-5D02-439A-BF71-6AE87570632E}" destId="{3DA38AE2-FE40-4629-89F5-8E29CE89DE10}" srcOrd="1" destOrd="0" presId="urn:microsoft.com/office/officeart/2005/8/layout/hList3"/>
    <dgm:cxn modelId="{71B1301C-2C4B-4EA5-8F5E-36F54336043C}" type="presParOf" srcId="{3DA38AE2-FE40-4629-89F5-8E29CE89DE10}" destId="{6B164E6A-CB1D-4B04-81E8-780848451788}" srcOrd="0" destOrd="0" presId="urn:microsoft.com/office/officeart/2005/8/layout/hList3"/>
    <dgm:cxn modelId="{B5799CB7-610A-4B26-B7CD-BA5F6CC367AD}" type="presParOf" srcId="{3DA38AE2-FE40-4629-89F5-8E29CE89DE10}" destId="{D24AEA06-06A7-4540-9904-B4B1B6BFEFE2}" srcOrd="1" destOrd="0" presId="urn:microsoft.com/office/officeart/2005/8/layout/hList3"/>
    <dgm:cxn modelId="{0D5B1FD8-EE20-40B7-B19E-A7C8174AD3E9}" type="presParOf" srcId="{3DA38AE2-FE40-4629-89F5-8E29CE89DE10}" destId="{CE97782D-E5E0-4C90-B135-CD5A09BC1859}" srcOrd="2" destOrd="0" presId="urn:microsoft.com/office/officeart/2005/8/layout/hList3"/>
    <dgm:cxn modelId="{C9D9BE26-2B10-4C6B-849A-D4A81F3585E4}" type="presParOf" srcId="{D76F797F-5D02-439A-BF71-6AE87570632E}" destId="{FCE5E9EF-6E4D-4971-8C09-48D9850A6C04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9BECB6-8F8B-4551-B92E-58F968DE72E4}">
      <dsp:nvSpPr>
        <dsp:cNvPr id="0" name=""/>
        <dsp:cNvSpPr/>
      </dsp:nvSpPr>
      <dsp:spPr>
        <a:xfrm>
          <a:off x="4487221" y="1072"/>
          <a:ext cx="1612918" cy="1612918"/>
        </a:xfrm>
        <a:prstGeom prst="ellipse">
          <a:avLst/>
        </a:prstGeom>
        <a:solidFill>
          <a:schemeClr val="accent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300" kern="1200" dirty="0">
              <a:solidFill>
                <a:schemeClr val="tx1"/>
              </a:solidFill>
            </a:rPr>
            <a:t>Vi presenterar oss för varandra</a:t>
          </a:r>
        </a:p>
      </dsp:txBody>
      <dsp:txXfrm>
        <a:off x="4723427" y="237278"/>
        <a:ext cx="1140506" cy="1140506"/>
      </dsp:txXfrm>
    </dsp:sp>
    <dsp:sp modelId="{F052C93E-5CE3-4DFD-8B23-350733BA6425}">
      <dsp:nvSpPr>
        <dsp:cNvPr id="0" name=""/>
        <dsp:cNvSpPr/>
      </dsp:nvSpPr>
      <dsp:spPr>
        <a:xfrm rot="2160000">
          <a:off x="6049359" y="1240437"/>
          <a:ext cx="429577" cy="54435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v-SE" sz="1100" kern="1200"/>
        </a:p>
      </dsp:txBody>
      <dsp:txXfrm>
        <a:off x="6061665" y="1311434"/>
        <a:ext cx="300704" cy="326615"/>
      </dsp:txXfrm>
    </dsp:sp>
    <dsp:sp modelId="{0791C7D7-5974-4A14-93C6-D36627FA4BCE}">
      <dsp:nvSpPr>
        <dsp:cNvPr id="0" name=""/>
        <dsp:cNvSpPr/>
      </dsp:nvSpPr>
      <dsp:spPr>
        <a:xfrm>
          <a:off x="6447827" y="1425536"/>
          <a:ext cx="1612918" cy="1612918"/>
        </a:xfrm>
        <a:prstGeom prst="ellipse">
          <a:avLst/>
        </a:prstGeom>
        <a:solidFill>
          <a:srgbClr val="FFC000"/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300" kern="1200" dirty="0">
              <a:solidFill>
                <a:schemeClr val="tx1"/>
              </a:solidFill>
            </a:rPr>
            <a:t>Ni berättar hur ni har det</a:t>
          </a:r>
        </a:p>
      </dsp:txBody>
      <dsp:txXfrm>
        <a:off x="6684033" y="1661742"/>
        <a:ext cx="1140506" cy="1140506"/>
      </dsp:txXfrm>
    </dsp:sp>
    <dsp:sp modelId="{B2810251-C5FF-4365-BC85-1848006BAC14}">
      <dsp:nvSpPr>
        <dsp:cNvPr id="0" name=""/>
        <dsp:cNvSpPr/>
      </dsp:nvSpPr>
      <dsp:spPr>
        <a:xfrm rot="5825388">
          <a:off x="6953266" y="3058612"/>
          <a:ext cx="328713" cy="54435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v-SE" sz="1100" kern="1200"/>
        </a:p>
      </dsp:txBody>
      <dsp:txXfrm rot="10800000">
        <a:off x="7008659" y="3118554"/>
        <a:ext cx="230099" cy="326615"/>
      </dsp:txXfrm>
    </dsp:sp>
    <dsp:sp modelId="{CCA51822-22E9-4CA5-A7B7-7CACD33268FA}">
      <dsp:nvSpPr>
        <dsp:cNvPr id="0" name=""/>
        <dsp:cNvSpPr/>
      </dsp:nvSpPr>
      <dsp:spPr>
        <a:xfrm>
          <a:off x="6172203" y="3641594"/>
          <a:ext cx="1612918" cy="1612918"/>
        </a:xfrm>
        <a:prstGeom prst="ellipse">
          <a:avLst/>
        </a:prstGeom>
        <a:solidFill>
          <a:srgbClr val="FFC000"/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300" kern="1200" dirty="0">
              <a:solidFill>
                <a:schemeClr val="tx1"/>
              </a:solidFill>
            </a:rPr>
            <a:t>Vi planerar tillsammans</a:t>
          </a:r>
        </a:p>
      </dsp:txBody>
      <dsp:txXfrm>
        <a:off x="6408409" y="3877800"/>
        <a:ext cx="1140506" cy="1140506"/>
      </dsp:txXfrm>
    </dsp:sp>
    <dsp:sp modelId="{65E7E11C-A5C4-4E08-B21A-3EDF63F0E8BF}">
      <dsp:nvSpPr>
        <dsp:cNvPr id="0" name=""/>
        <dsp:cNvSpPr/>
      </dsp:nvSpPr>
      <dsp:spPr>
        <a:xfrm rot="10753466">
          <a:off x="4493820" y="4197726"/>
          <a:ext cx="1741207" cy="544359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v-SE" sz="1100" kern="1200"/>
        </a:p>
      </dsp:txBody>
      <dsp:txXfrm rot="10800000">
        <a:off x="4657121" y="4305493"/>
        <a:ext cx="1577899" cy="326615"/>
      </dsp:txXfrm>
    </dsp:sp>
    <dsp:sp modelId="{2B2466D4-7A9E-4E09-8FA4-741F33A9E474}">
      <dsp:nvSpPr>
        <dsp:cNvPr id="0" name=""/>
        <dsp:cNvSpPr/>
      </dsp:nvSpPr>
      <dsp:spPr>
        <a:xfrm>
          <a:off x="2893756" y="3685975"/>
          <a:ext cx="1612918" cy="1612918"/>
        </a:xfrm>
        <a:prstGeom prst="ellipse">
          <a:avLst/>
        </a:prstGeom>
        <a:solidFill>
          <a:srgbClr val="FFC000"/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300" kern="1200" dirty="0">
              <a:solidFill>
                <a:schemeClr val="tx1"/>
              </a:solidFill>
            </a:rPr>
            <a:t>Blev det som vi tänkte?</a:t>
          </a:r>
        </a:p>
      </dsp:txBody>
      <dsp:txXfrm>
        <a:off x="3129962" y="3922181"/>
        <a:ext cx="1140506" cy="1140506"/>
      </dsp:txXfrm>
    </dsp:sp>
    <dsp:sp modelId="{E70AAF47-C9D5-49CA-BCEE-DD5BA8C1BE70}">
      <dsp:nvSpPr>
        <dsp:cNvPr id="0" name=""/>
        <dsp:cNvSpPr/>
      </dsp:nvSpPr>
      <dsp:spPr>
        <a:xfrm rot="15646474">
          <a:off x="3338831" y="3100060"/>
          <a:ext cx="358885" cy="54435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v-SE" sz="1100" kern="1200"/>
        </a:p>
      </dsp:txBody>
      <dsp:txXfrm rot="10800000">
        <a:off x="3401294" y="3262068"/>
        <a:ext cx="251220" cy="326615"/>
      </dsp:txXfrm>
    </dsp:sp>
    <dsp:sp modelId="{B23ED9D3-6B7C-4627-9D7F-2703C8A0E12E}">
      <dsp:nvSpPr>
        <dsp:cNvPr id="0" name=""/>
        <dsp:cNvSpPr/>
      </dsp:nvSpPr>
      <dsp:spPr>
        <a:xfrm>
          <a:off x="2526616" y="1425536"/>
          <a:ext cx="1612918" cy="1612918"/>
        </a:xfrm>
        <a:prstGeom prst="ellipse">
          <a:avLst/>
        </a:prstGeom>
        <a:solidFill>
          <a:srgbClr val="FFC000"/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300" kern="1200" dirty="0">
              <a:solidFill>
                <a:schemeClr val="tx1"/>
              </a:solidFill>
            </a:rPr>
            <a:t>Vi kommer överens om att det inte längre finns något behov av koordinator</a:t>
          </a:r>
        </a:p>
      </dsp:txBody>
      <dsp:txXfrm>
        <a:off x="2762822" y="1661742"/>
        <a:ext cx="1140506" cy="1140506"/>
      </dsp:txXfrm>
    </dsp:sp>
    <dsp:sp modelId="{9332FC8D-1A46-4382-89F4-1CB12A63F5EC}">
      <dsp:nvSpPr>
        <dsp:cNvPr id="0" name=""/>
        <dsp:cNvSpPr/>
      </dsp:nvSpPr>
      <dsp:spPr>
        <a:xfrm rot="2159999" flipV="1">
          <a:off x="4256937" y="1498859"/>
          <a:ext cx="93209" cy="56101"/>
        </a:xfrm>
        <a:prstGeom prst="diagStripe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v-SE" sz="500" kern="1200"/>
        </a:p>
      </dsp:txBody>
      <dsp:txXfrm rot="10800000">
        <a:off x="4258544" y="1505133"/>
        <a:ext cx="76379" cy="3366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EBA39D-8B04-4FC6-BE8C-4EDE7ED0CE6D}">
      <dsp:nvSpPr>
        <dsp:cNvPr id="0" name=""/>
        <dsp:cNvSpPr/>
      </dsp:nvSpPr>
      <dsp:spPr>
        <a:xfrm>
          <a:off x="0" y="0"/>
          <a:ext cx="9010650" cy="1394876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3840" tIns="243840" rIns="243840" bIns="243840" numCol="1" spcCol="1270" anchor="ctr" anchorCtr="0">
          <a:noAutofit/>
        </a:bodyPr>
        <a:lstStyle/>
        <a:p>
          <a:pPr lvl="0" algn="ctr" defTabSz="2844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6400" kern="1200" dirty="0"/>
            <a:t>Erfarenhetsrapport</a:t>
          </a:r>
        </a:p>
      </dsp:txBody>
      <dsp:txXfrm>
        <a:off x="0" y="0"/>
        <a:ext cx="9010650" cy="1394876"/>
      </dsp:txXfrm>
    </dsp:sp>
    <dsp:sp modelId="{6B164E6A-CB1D-4B04-81E8-780848451788}">
      <dsp:nvSpPr>
        <dsp:cNvPr id="0" name=""/>
        <dsp:cNvSpPr/>
      </dsp:nvSpPr>
      <dsp:spPr>
        <a:xfrm>
          <a:off x="4399" y="1394876"/>
          <a:ext cx="3000616" cy="2929239"/>
        </a:xfrm>
        <a:prstGeom prst="rect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1930" tIns="201930" rIns="201930" bIns="201930" numCol="1" spcCol="1270" anchor="ctr" anchorCtr="0">
          <a:noAutofit/>
        </a:bodyPr>
        <a:lstStyle/>
        <a:p>
          <a:pPr lvl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5300" kern="1200" dirty="0"/>
            <a:t>BRA</a:t>
          </a:r>
        </a:p>
      </dsp:txBody>
      <dsp:txXfrm>
        <a:off x="4399" y="1394876"/>
        <a:ext cx="3000616" cy="2929239"/>
      </dsp:txXfrm>
    </dsp:sp>
    <dsp:sp modelId="{D24AEA06-06A7-4540-9904-B4B1B6BFEFE2}">
      <dsp:nvSpPr>
        <dsp:cNvPr id="0" name=""/>
        <dsp:cNvSpPr/>
      </dsp:nvSpPr>
      <dsp:spPr>
        <a:xfrm>
          <a:off x="3005016" y="1394876"/>
          <a:ext cx="3000616" cy="2929239"/>
        </a:xfrm>
        <a:prstGeom prst="rect">
          <a:avLst/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1930" tIns="201930" rIns="201930" bIns="201930" numCol="1" spcCol="1270" anchor="ctr" anchorCtr="0">
          <a:noAutofit/>
        </a:bodyPr>
        <a:lstStyle/>
        <a:p>
          <a:pPr lvl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5300" kern="1200" dirty="0"/>
            <a:t>Kan utvecklas	</a:t>
          </a:r>
        </a:p>
      </dsp:txBody>
      <dsp:txXfrm>
        <a:off x="3005016" y="1394876"/>
        <a:ext cx="3000616" cy="2929239"/>
      </dsp:txXfrm>
    </dsp:sp>
    <dsp:sp modelId="{CE97782D-E5E0-4C90-B135-CD5A09BC1859}">
      <dsp:nvSpPr>
        <dsp:cNvPr id="0" name=""/>
        <dsp:cNvSpPr/>
      </dsp:nvSpPr>
      <dsp:spPr>
        <a:xfrm>
          <a:off x="6005633" y="1394876"/>
          <a:ext cx="3000616" cy="2929239"/>
        </a:xfrm>
        <a:prstGeom prst="rect">
          <a:avLst/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4320" tIns="274320" rIns="274320" bIns="274320" numCol="1" spcCol="1270" anchor="ctr" anchorCtr="0">
          <a:noAutofit/>
        </a:bodyPr>
        <a:lstStyle/>
        <a:p>
          <a:pPr lvl="0" algn="ctr" defTabSz="3200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7200" kern="1200" dirty="0"/>
            <a:t>FEL</a:t>
          </a:r>
        </a:p>
        <a:p>
          <a:pPr lvl="0" algn="ctr" defTabSz="3200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4000" kern="1200" dirty="0"/>
            <a:t>-avvikelse och klagomål</a:t>
          </a:r>
        </a:p>
      </dsp:txBody>
      <dsp:txXfrm>
        <a:off x="6005633" y="1394876"/>
        <a:ext cx="3000616" cy="2929239"/>
      </dsp:txXfrm>
    </dsp:sp>
    <dsp:sp modelId="{FCE5E9EF-6E4D-4971-8C09-48D9850A6C04}">
      <dsp:nvSpPr>
        <dsp:cNvPr id="0" name=""/>
        <dsp:cNvSpPr/>
      </dsp:nvSpPr>
      <dsp:spPr>
        <a:xfrm>
          <a:off x="0" y="4324115"/>
          <a:ext cx="9010650" cy="325471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674F27-4FF4-4811-981C-174C6A6DABE0}" type="datetimeFigureOut">
              <a:rPr lang="sv-SE" smtClean="0"/>
              <a:t>2022-03-04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7A6423-5CB2-4410-A295-B4CC929F891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440746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7A6423-5CB2-4410-A295-B4CC929F891C}" type="slidenum">
              <a:rPr lang="sv-SE" smtClean="0"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309525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7A6423-5CB2-4410-A295-B4CC929F891C}" type="slidenum">
              <a:rPr lang="sv-SE" smtClean="0"/>
              <a:t>14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346665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7A6423-5CB2-4410-A295-B4CC929F891C}" type="slidenum">
              <a:rPr lang="sv-SE" smtClean="0"/>
              <a:t>35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245051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7A6423-5CB2-4410-A295-B4CC929F891C}" type="slidenum">
              <a:rPr lang="sv-SE" smtClean="0"/>
              <a:t>37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367695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7A6423-5CB2-4410-A295-B4CC929F891C}" type="slidenum">
              <a:rPr lang="sv-SE" smtClean="0"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725524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7A6423-5CB2-4410-A295-B4CC929F891C}" type="slidenum">
              <a:rPr lang="sv-SE" smtClean="0"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009286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7A6423-5CB2-4410-A295-B4CC929F891C}" type="slidenum">
              <a:rPr lang="sv-SE" smtClean="0"/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396704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7A6423-5CB2-4410-A295-B4CC929F891C}" type="slidenum">
              <a:rPr lang="sv-SE" smtClean="0"/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142490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7A6423-5CB2-4410-A295-B4CC929F891C}" type="slidenum">
              <a:rPr lang="sv-SE" smtClean="0"/>
              <a:t>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688114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7A6423-5CB2-4410-A295-B4CC929F891C}" type="slidenum">
              <a:rPr lang="sv-SE" smtClean="0"/>
              <a:t>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735152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7A6423-5CB2-4410-A295-B4CC929F891C}" type="slidenum">
              <a:rPr lang="sv-SE" smtClean="0"/>
              <a:t>10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350855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7A6423-5CB2-4410-A295-B4CC929F891C}" type="slidenum">
              <a:rPr lang="sv-SE" smtClean="0"/>
              <a:t>11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454168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xmlns="" id="{EC72B9C5-4C3E-460E-B130-2CC2351558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xmlns="" id="{77C1CA9D-68F5-4175-8EC1-CFDA696040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xmlns="" id="{9EBDBC35-518F-463B-B38C-B6629A514F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D516F-8038-470C-860D-88128E9FC675}" type="datetimeFigureOut">
              <a:rPr lang="sv-SE" smtClean="0"/>
              <a:t>2022-03-04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xmlns="" id="{C285EE7B-F58E-4FAB-888E-9B5EA73F91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xmlns="" id="{0715D237-68B4-4C90-940D-60059EC011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FE2E7-067E-4A1F-9ECC-01CC5415A2C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07093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xmlns="" id="{22565FF1-E8A9-4935-9676-A9611B98CA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xmlns="" id="{7690D829-604B-4F16-B2EA-CFF8D34FAA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xmlns="" id="{90B5674A-3353-48FD-81F5-8876E8D0C1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D516F-8038-470C-860D-88128E9FC675}" type="datetimeFigureOut">
              <a:rPr lang="sv-SE" smtClean="0"/>
              <a:t>2022-03-04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xmlns="" id="{535B25B3-0D65-45CA-8E1D-8CB6F76E5C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xmlns="" id="{BCA27AAE-DB40-4511-96F6-AA8D6FBE71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FE2E7-067E-4A1F-9ECC-01CC5415A2C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52138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xmlns="" id="{2419D590-729C-425C-8804-33A70F16A57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xmlns="" id="{3D5EE572-0E61-44A7-A4DE-0D5F971AFC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xmlns="" id="{BC5992EF-6665-4C22-B200-EB5D1FC91C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D516F-8038-470C-860D-88128E9FC675}" type="datetimeFigureOut">
              <a:rPr lang="sv-SE" smtClean="0"/>
              <a:t>2022-03-04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xmlns="" id="{D1283D3F-B0F6-4A50-BB4D-41CFB05E82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xmlns="" id="{A3677931-685A-4BF9-B575-47523FCEB2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FE2E7-067E-4A1F-9ECC-01CC5415A2C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301396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xmlns="" id="{C309A24B-B8D8-4D7A-BF43-BB0587E266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xmlns="" id="{EC34B768-C3DB-4B0C-970A-27F9B7C1C4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xmlns="" id="{086A3D60-4C84-4C25-B6DD-FF26E68853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D516F-8038-470C-860D-88128E9FC675}" type="datetimeFigureOut">
              <a:rPr lang="sv-SE" smtClean="0"/>
              <a:t>2022-03-04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xmlns="" id="{1C4F9FE6-3EBB-477D-AE20-099DEBC418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xmlns="" id="{DE1D666D-3BE0-48F3-A570-B247D9E529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FE2E7-067E-4A1F-9ECC-01CC5415A2C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267198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xmlns="" id="{B4047CFF-F573-4315-9E5F-66D2A91619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xmlns="" id="{446FD8F4-AEFD-42D4-A6CA-52FA1DF139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xmlns="" id="{3B512C3D-0E3A-47CC-B60A-83B3E0CC5C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D516F-8038-470C-860D-88128E9FC675}" type="datetimeFigureOut">
              <a:rPr lang="sv-SE" smtClean="0"/>
              <a:t>2022-03-04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xmlns="" id="{69DA400C-3186-4B64-8C69-3010112204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xmlns="" id="{C3C304A2-03ED-48C6-A2AC-145D08830E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FE2E7-067E-4A1F-9ECC-01CC5415A2C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432906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xmlns="" id="{0782D6DE-447E-49CF-8B2D-B3E505CE32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xmlns="" id="{CD2A76D7-27EE-4338-9009-C1E4920AD90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xmlns="" id="{695AA58D-E883-4F03-9E65-427D94DAD6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xmlns="" id="{0CD7277F-C0F7-4F98-81CE-8BA727CB18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D516F-8038-470C-860D-88128E9FC675}" type="datetimeFigureOut">
              <a:rPr lang="sv-SE" smtClean="0"/>
              <a:t>2022-03-04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xmlns="" id="{D8FC10C0-97C1-4DF0-AE0C-0F4910F8DC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xmlns="" id="{D9360525-D8D5-4F60-9A28-8E8D3AD9E8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FE2E7-067E-4A1F-9ECC-01CC5415A2C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735467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xmlns="" id="{EAA69555-01A3-42B7-B4B1-8B0A61DD5D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xmlns="" id="{243E16EF-3A1E-47D8-B087-21BEF9FB6C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xmlns="" id="{FC13286B-DAEC-4033-A4EC-A23E97B084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xmlns="" id="{E59CD4C3-10D8-462E-8F6C-EBFCBC1E342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xmlns="" id="{AD965EC5-E7F2-47ED-840A-4492F0A63FC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xmlns="" id="{B96D2BC4-0578-4DD7-AE00-8CBB60864A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D516F-8038-470C-860D-88128E9FC675}" type="datetimeFigureOut">
              <a:rPr lang="sv-SE" smtClean="0"/>
              <a:t>2022-03-04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xmlns="" id="{10D4A4C5-839D-40EA-A0CD-214BB7E3EC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xmlns="" id="{CF7C1823-7E7C-4526-A062-C53267293B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FE2E7-067E-4A1F-9ECC-01CC5415A2C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688972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xmlns="" id="{477A3213-B962-45A0-8263-9D0E84BBF1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xmlns="" id="{9286BDD1-DC00-4529-980C-F3D1EF1A66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D516F-8038-470C-860D-88128E9FC675}" type="datetimeFigureOut">
              <a:rPr lang="sv-SE" smtClean="0"/>
              <a:t>2022-03-04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xmlns="" id="{5D40BABD-6FF3-4C77-98E8-C18ED0992E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xmlns="" id="{4684050E-32D2-4EEC-BBBF-9252A6ABF5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FE2E7-067E-4A1F-9ECC-01CC5415A2C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837037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xmlns="" id="{2CF0B4DB-DE80-4ED8-BADA-81DE08C3AC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D516F-8038-470C-860D-88128E9FC675}" type="datetimeFigureOut">
              <a:rPr lang="sv-SE" smtClean="0"/>
              <a:t>2022-03-04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xmlns="" id="{0FE556AD-2764-4DE4-A8C1-AB40735C4F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xmlns="" id="{C9BCAAD9-B35F-4BD5-B151-E7ECE381EE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FE2E7-067E-4A1F-9ECC-01CC5415A2C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671000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xmlns="" id="{3BCF05E0-2887-40D8-A938-9088D8A92F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xmlns="" id="{837F5143-13D5-4F11-B953-CEC84D0325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xmlns="" id="{BEDCDF0A-7A7F-4B46-B5D8-9534DAEC60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xmlns="" id="{B3C4719C-B4A1-4C61-8B9B-6AC291E177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D516F-8038-470C-860D-88128E9FC675}" type="datetimeFigureOut">
              <a:rPr lang="sv-SE" smtClean="0"/>
              <a:t>2022-03-04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xmlns="" id="{6E34063C-1901-49E5-A20C-A92B6D3E13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xmlns="" id="{2D2A26BB-BC9D-4E1E-A54A-AEA8C9964A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FE2E7-067E-4A1F-9ECC-01CC5415A2C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716858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xmlns="" id="{E4B7F790-7B53-4DC1-9368-5CAF147EB2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xmlns="" id="{2CB8F98F-6FDB-46D4-AB27-752C35E280A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xmlns="" id="{47176B81-15AB-444A-9468-C51AB05F72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xmlns="" id="{0145D576-6838-4E4C-9E0E-C24E567A4E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D516F-8038-470C-860D-88128E9FC675}" type="datetimeFigureOut">
              <a:rPr lang="sv-SE" smtClean="0"/>
              <a:t>2022-03-04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xmlns="" id="{B97F97CD-4409-474A-97B0-76889F6F6F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xmlns="" id="{E0BB8216-6628-4429-979D-D28EE6D094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FE2E7-067E-4A1F-9ECC-01CC5415A2C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979502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5">
          <a:fgClr>
            <a:schemeClr val="accent5">
              <a:lumMod val="40000"/>
              <a:lumOff val="6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xmlns="" id="{720F4641-B61D-403F-B9E7-CAC461EAC8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xmlns="" id="{A457CE62-B218-42CC-93D5-78A2F54AA2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xmlns="" id="{2F676649-09EB-4ED6-BBD4-30DBAE6E268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FD516F-8038-470C-860D-88128E9FC675}" type="datetimeFigureOut">
              <a:rPr lang="sv-SE" smtClean="0"/>
              <a:t>2022-03-04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xmlns="" id="{5C6802EB-001B-44CE-8EFF-7FF768FCAB0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xmlns="" id="{9F5A1FFC-606A-45C0-BA8D-70F777EEBD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DFE2E7-067E-4A1F-9ECC-01CC5415A2C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248152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1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2.xml"/><Relationship Id="rId4" Type="http://schemas.openxmlformats.org/officeDocument/2006/relationships/image" Target="../media/image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emf"/><Relationship Id="rId5" Type="http://schemas.openxmlformats.org/officeDocument/2006/relationships/image" Target="../media/image3.jpeg"/><Relationship Id="rId4" Type="http://schemas.openxmlformats.org/officeDocument/2006/relationships/chart" Target="../charts/char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emf"/><Relationship Id="rId4" Type="http://schemas.openxmlformats.org/officeDocument/2006/relationships/image" Target="../media/image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diagramLayout" Target="../diagrams/layout2.xml"/><Relationship Id="rId7" Type="http://schemas.openxmlformats.org/officeDocument/2006/relationships/image" Target="../media/image1.emf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0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0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hyperlink" Target="mailto:mona.pihl@anhoriga.se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diagramLayout" Target="../diagrams/layout1.xml"/><Relationship Id="rId7" Type="http://schemas.openxmlformats.org/officeDocument/2006/relationships/image" Target="../media/image3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5">
          <a:fgClr>
            <a:schemeClr val="bg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4">
            <a:extLst>
              <a:ext uri="{FF2B5EF4-FFF2-40B4-BE49-F238E27FC236}">
                <a16:creationId xmlns:a16="http://schemas.microsoft.com/office/drawing/2014/main" xmlns="" id="{8B49E6AE-65D5-4782-9419-FAEF732886CF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878774" y="1982829"/>
            <a:ext cx="10937174" cy="2600665"/>
          </a:xfrm>
        </p:spPr>
        <p:txBody>
          <a:bodyPr anchor="ctr">
            <a:noAutofit/>
          </a:bodyPr>
          <a:lstStyle/>
          <a:p>
            <a:pPr eaLnBrk="1" hangingPunct="1"/>
            <a:r>
              <a:rPr lang="sv-SE" altLang="sv-SE" b="1" dirty="0">
                <a:latin typeface="Georgia" panose="02040502050405020303" pitchFamily="18" charset="0"/>
              </a:rPr>
              <a:t>Koordinatorstöd för föräldrar som har barn med </a:t>
            </a:r>
            <a:r>
              <a:rPr lang="sv-SE" altLang="sv-SE" b="1" dirty="0" smtClean="0">
                <a:latin typeface="Georgia" panose="02040502050405020303" pitchFamily="18" charset="0"/>
              </a:rPr>
              <a:t>funktionsnedsättning</a:t>
            </a:r>
            <a:endParaRPr lang="sv-SE" altLang="sv-SE" b="1" dirty="0">
              <a:latin typeface="Georgia" panose="02040502050405020303" pitchFamily="18" charset="0"/>
            </a:endParaRPr>
          </a:p>
        </p:txBody>
      </p:sp>
      <p:pic>
        <p:nvPicPr>
          <p:cNvPr id="2053" name="Picture 8">
            <a:extLst>
              <a:ext uri="{FF2B5EF4-FFF2-40B4-BE49-F238E27FC236}">
                <a16:creationId xmlns:a16="http://schemas.microsoft.com/office/drawing/2014/main" xmlns="" id="{F9DA7711-1E70-492C-A09B-64F7FE8544F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0221" y="549276"/>
            <a:ext cx="2136767" cy="990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ruta 1"/>
          <p:cNvSpPr txBox="1"/>
          <p:nvPr/>
        </p:nvSpPr>
        <p:spPr>
          <a:xfrm>
            <a:off x="2428618" y="5026281"/>
            <a:ext cx="69630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2000" dirty="0" smtClean="0"/>
              <a:t>Mona Pihl</a:t>
            </a:r>
          </a:p>
          <a:p>
            <a:pPr algn="ctr"/>
            <a:r>
              <a:rPr lang="sv-SE" sz="2000" dirty="0" smtClean="0"/>
              <a:t>Möjliggörare/praktiker</a:t>
            </a:r>
          </a:p>
          <a:p>
            <a:pPr algn="ctr"/>
            <a:r>
              <a:rPr lang="sv-SE" sz="2000" dirty="0" err="1" smtClean="0"/>
              <a:t>Nka</a:t>
            </a:r>
            <a:r>
              <a:rPr lang="sv-SE" sz="2000" dirty="0" smtClean="0"/>
              <a:t>-Nationellt kompetenscentrum anhöriga</a:t>
            </a:r>
          </a:p>
          <a:p>
            <a:endParaRPr lang="sv-SE" sz="2000" dirty="0"/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1650" y="220704"/>
            <a:ext cx="1762125" cy="17621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5">
          <a:fgClr>
            <a:schemeClr val="bg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xmlns="" id="{B3B6432B-C0DE-40B2-9F73-4C58C4B34D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                    Deltagande kommuner</a:t>
            </a:r>
          </a:p>
        </p:txBody>
      </p:sp>
      <p:pic>
        <p:nvPicPr>
          <p:cNvPr id="9" name="Platshållare för innehåll 8">
            <a:extLst>
              <a:ext uri="{FF2B5EF4-FFF2-40B4-BE49-F238E27FC236}">
                <a16:creationId xmlns:a16="http://schemas.microsoft.com/office/drawing/2014/main" xmlns="" id="{752F5F06-3C6B-4EEB-8015-7460F689A0E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2821854" y="1600201"/>
            <a:ext cx="1779321" cy="2640011"/>
          </a:xfrm>
          <a:prstGeom prst="rect">
            <a:avLst/>
          </a:prstGeom>
        </p:spPr>
      </p:pic>
      <p:pic>
        <p:nvPicPr>
          <p:cNvPr id="7" name="Picture 8">
            <a:extLst>
              <a:ext uri="{FF2B5EF4-FFF2-40B4-BE49-F238E27FC236}">
                <a16:creationId xmlns:a16="http://schemas.microsoft.com/office/drawing/2014/main" xmlns="" id="{56B78774-0E24-41F2-BDAA-93DD24D8E76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1" y="406891"/>
            <a:ext cx="1114425" cy="516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latshållare för innehåll 4">
            <a:extLst>
              <a:ext uri="{FF2B5EF4-FFF2-40B4-BE49-F238E27FC236}">
                <a16:creationId xmlns:a16="http://schemas.microsoft.com/office/drawing/2014/main" xmlns="" id="{5BEFEBB7-6795-4157-ACE2-237E6715C88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5"/>
          <a:stretch>
            <a:fillRect/>
          </a:stretch>
        </p:blipFill>
        <p:spPr>
          <a:xfrm>
            <a:off x="1056543" y="1600201"/>
            <a:ext cx="1882721" cy="2819399"/>
          </a:xfrm>
          <a:prstGeom prst="rect">
            <a:avLst/>
          </a:prstGeom>
        </p:spPr>
      </p:pic>
      <p:pic>
        <p:nvPicPr>
          <p:cNvPr id="3" name="Bildobjekt 2">
            <a:extLst>
              <a:ext uri="{FF2B5EF4-FFF2-40B4-BE49-F238E27FC236}">
                <a16:creationId xmlns:a16="http://schemas.microsoft.com/office/drawing/2014/main" xmlns="" id="{224007A5-C5A8-4A60-825D-1514C83745F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56635" y="4419600"/>
            <a:ext cx="1709151" cy="1866114"/>
          </a:xfrm>
          <a:prstGeom prst="rect">
            <a:avLst/>
          </a:prstGeom>
        </p:spPr>
      </p:pic>
      <p:pic>
        <p:nvPicPr>
          <p:cNvPr id="10" name="Bildobjekt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4987" y="1863726"/>
            <a:ext cx="1905000" cy="4067175"/>
          </a:xfrm>
          <a:prstGeom prst="rect">
            <a:avLst/>
          </a:prstGeom>
        </p:spPr>
      </p:pic>
      <p:sp>
        <p:nvSpPr>
          <p:cNvPr id="11" name="Höger 10"/>
          <p:cNvSpPr/>
          <p:nvPr/>
        </p:nvSpPr>
        <p:spPr>
          <a:xfrm>
            <a:off x="5610225" y="356235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" name="textruta 3"/>
          <p:cNvSpPr txBox="1"/>
          <p:nvPr/>
        </p:nvSpPr>
        <p:spPr>
          <a:xfrm>
            <a:off x="8514113" y="3532326"/>
            <a:ext cx="4219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4000" b="1" dirty="0" smtClean="0"/>
              <a:t>?</a:t>
            </a:r>
            <a:endParaRPr lang="sv-SE" sz="4000" b="1" dirty="0"/>
          </a:p>
        </p:txBody>
      </p:sp>
      <p:pic>
        <p:nvPicPr>
          <p:cNvPr id="12" name="Bildobjekt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1052" y="177877"/>
            <a:ext cx="1450521" cy="1450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2777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5">
          <a:fgClr>
            <a:schemeClr val="bg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85700" y="2474498"/>
            <a:ext cx="10515600" cy="2358759"/>
          </a:xfrm>
        </p:spPr>
        <p:txBody>
          <a:bodyPr>
            <a:normAutofit/>
          </a:bodyPr>
          <a:lstStyle/>
          <a:p>
            <a:pPr algn="ctr"/>
            <a:r>
              <a:rPr lang="sv-SE" b="1" dirty="0" smtClean="0"/>
              <a:t>Resultat</a:t>
            </a:r>
            <a:endParaRPr lang="sv-SE" sz="5400" dirty="0"/>
          </a:p>
        </p:txBody>
      </p:sp>
      <p:pic>
        <p:nvPicPr>
          <p:cNvPr id="4" name="Picture 8">
            <a:extLst>
              <a:ext uri="{FF2B5EF4-FFF2-40B4-BE49-F238E27FC236}">
                <a16:creationId xmlns:a16="http://schemas.microsoft.com/office/drawing/2014/main" xmlns="" id="{F9DA7711-1E70-492C-A09B-64F7FE8544F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550" y="260593"/>
            <a:ext cx="1485900" cy="68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Bildobjekt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1052" y="177877"/>
            <a:ext cx="1450521" cy="1450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739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5">
          <a:fgClr>
            <a:schemeClr val="bg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v-SE" sz="5400" b="1" dirty="0" smtClean="0">
                <a:solidFill>
                  <a:srgbClr val="7030A0"/>
                </a:solidFill>
              </a:rPr>
              <a:t>Citat föräldrar</a:t>
            </a:r>
            <a:endParaRPr lang="sv-SE" sz="5400" b="1" dirty="0">
              <a:solidFill>
                <a:srgbClr val="7030A0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8153399" y="2097341"/>
            <a:ext cx="3590925" cy="1835023"/>
          </a:xfrm>
          <a:prstGeom prst="wedgeEllipseCallout">
            <a:avLst/>
          </a:prstGeom>
          <a:solidFill>
            <a:srgbClr val="D3B2E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2000" b="1" i="1" dirty="0">
                <a:solidFill>
                  <a:srgbClr val="7030A0"/>
                </a:solidFill>
              </a:rPr>
              <a:t>Tack vare koordinatorstödet slipper jag falla mellan stolarna</a:t>
            </a:r>
          </a:p>
        </p:txBody>
      </p:sp>
      <p:sp>
        <p:nvSpPr>
          <p:cNvPr id="6" name="Oval 5"/>
          <p:cNvSpPr/>
          <p:nvPr/>
        </p:nvSpPr>
        <p:spPr>
          <a:xfrm>
            <a:off x="3324224" y="1690688"/>
            <a:ext cx="3590925" cy="1835023"/>
          </a:xfrm>
          <a:prstGeom prst="wedgeEllipseCallout">
            <a:avLst/>
          </a:prstGeom>
          <a:solidFill>
            <a:srgbClr val="D3B2E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2000" b="1" i="1" dirty="0">
                <a:solidFill>
                  <a:srgbClr val="7030A0"/>
                </a:solidFill>
              </a:rPr>
              <a:t>Jag slipper känna mig så himla ensam i det här</a:t>
            </a:r>
          </a:p>
        </p:txBody>
      </p:sp>
      <p:sp>
        <p:nvSpPr>
          <p:cNvPr id="7" name="Oval 6"/>
          <p:cNvSpPr/>
          <p:nvPr/>
        </p:nvSpPr>
        <p:spPr>
          <a:xfrm>
            <a:off x="5772149" y="4341940"/>
            <a:ext cx="3590925" cy="1835023"/>
          </a:xfrm>
          <a:prstGeom prst="wedgeEllipseCallout">
            <a:avLst/>
          </a:prstGeom>
          <a:solidFill>
            <a:srgbClr val="D3B2E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2000" b="1" i="1" dirty="0">
                <a:solidFill>
                  <a:srgbClr val="7030A0"/>
                </a:solidFill>
              </a:rPr>
              <a:t>En neutral part som verkligen lyssnade</a:t>
            </a:r>
          </a:p>
        </p:txBody>
      </p:sp>
      <p:sp>
        <p:nvSpPr>
          <p:cNvPr id="8" name="Oval 7"/>
          <p:cNvSpPr/>
          <p:nvPr/>
        </p:nvSpPr>
        <p:spPr>
          <a:xfrm>
            <a:off x="838200" y="3784726"/>
            <a:ext cx="3590925" cy="1835023"/>
          </a:xfrm>
          <a:prstGeom prst="wedgeEllipseCallout">
            <a:avLst/>
          </a:prstGeom>
          <a:solidFill>
            <a:srgbClr val="D3B2E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2000" b="1" i="1" dirty="0">
                <a:solidFill>
                  <a:srgbClr val="7030A0"/>
                </a:solidFill>
              </a:rPr>
              <a:t>Jag har blivit gladare och börjat jobbat igen</a:t>
            </a:r>
          </a:p>
        </p:txBody>
      </p:sp>
      <p:pic>
        <p:nvPicPr>
          <p:cNvPr id="9" name="Bildobjekt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1052" y="177877"/>
            <a:ext cx="1450521" cy="1450521"/>
          </a:xfrm>
          <a:prstGeom prst="rect">
            <a:avLst/>
          </a:prstGeom>
        </p:spPr>
      </p:pic>
      <p:pic>
        <p:nvPicPr>
          <p:cNvPr id="10" name="Picture 8">
            <a:extLst>
              <a:ext uri="{FF2B5EF4-FFF2-40B4-BE49-F238E27FC236}">
                <a16:creationId xmlns:a16="http://schemas.microsoft.com/office/drawing/2014/main" xmlns="" id="{F9DA7711-1E70-492C-A09B-64F7FE8544F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850" y="344756"/>
            <a:ext cx="1560679" cy="723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0599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5">
          <a:fgClr>
            <a:schemeClr val="bg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v-SE" sz="5400" b="1" dirty="0" smtClean="0">
                <a:solidFill>
                  <a:srgbClr val="7030A0"/>
                </a:solidFill>
              </a:rPr>
              <a:t>Citat samarbetsparter</a:t>
            </a:r>
            <a:endParaRPr lang="sv-SE" sz="5400" b="1" dirty="0">
              <a:solidFill>
                <a:srgbClr val="7030A0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8153399" y="2097341"/>
            <a:ext cx="3590925" cy="1835023"/>
          </a:xfrm>
          <a:prstGeom prst="wedgeEllipseCallout">
            <a:avLst/>
          </a:prstGeom>
          <a:solidFill>
            <a:srgbClr val="D3B2E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2000" b="1" i="1" dirty="0">
                <a:solidFill>
                  <a:srgbClr val="7030A0"/>
                </a:solidFill>
              </a:rPr>
              <a:t>Föräldrarna får hjälp att sortera och se i vilken ordning saker och ting bör göras</a:t>
            </a:r>
          </a:p>
        </p:txBody>
      </p:sp>
      <p:sp>
        <p:nvSpPr>
          <p:cNvPr id="6" name="Oval 5"/>
          <p:cNvSpPr/>
          <p:nvPr/>
        </p:nvSpPr>
        <p:spPr>
          <a:xfrm>
            <a:off x="5224461" y="4339017"/>
            <a:ext cx="3590925" cy="1835023"/>
          </a:xfrm>
          <a:prstGeom prst="wedgeEllipseCallout">
            <a:avLst/>
          </a:prstGeom>
          <a:solidFill>
            <a:srgbClr val="D3B2E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2000" b="1" i="1" dirty="0">
                <a:solidFill>
                  <a:srgbClr val="7030A0"/>
                </a:solidFill>
              </a:rPr>
              <a:t>Koordinatorn blir de där extra ögonen och öronen</a:t>
            </a:r>
          </a:p>
        </p:txBody>
      </p:sp>
      <p:sp>
        <p:nvSpPr>
          <p:cNvPr id="7" name="Oval 6"/>
          <p:cNvSpPr/>
          <p:nvPr/>
        </p:nvSpPr>
        <p:spPr>
          <a:xfrm>
            <a:off x="3428999" y="1720469"/>
            <a:ext cx="3590925" cy="1835023"/>
          </a:xfrm>
          <a:prstGeom prst="wedgeEllipseCallout">
            <a:avLst/>
          </a:prstGeom>
          <a:solidFill>
            <a:srgbClr val="D3B2E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2000" b="1" i="1" dirty="0">
                <a:solidFill>
                  <a:srgbClr val="7030A0"/>
                </a:solidFill>
              </a:rPr>
              <a:t>Föräldrarna som har koordinatorstöd är ofta mer förberedda</a:t>
            </a:r>
          </a:p>
        </p:txBody>
      </p:sp>
      <p:sp>
        <p:nvSpPr>
          <p:cNvPr id="8" name="Oval 7"/>
          <p:cNvSpPr/>
          <p:nvPr/>
        </p:nvSpPr>
        <p:spPr>
          <a:xfrm>
            <a:off x="838200" y="3784726"/>
            <a:ext cx="3590925" cy="1835023"/>
          </a:xfrm>
          <a:prstGeom prst="wedgeEllipseCallout">
            <a:avLst/>
          </a:prstGeom>
          <a:solidFill>
            <a:srgbClr val="D3B2E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2000" b="1" i="1" dirty="0">
                <a:solidFill>
                  <a:srgbClr val="7030A0"/>
                </a:solidFill>
              </a:rPr>
              <a:t>Avlastande att veta att det finns någon mer professionell som stöd för familjen </a:t>
            </a:r>
          </a:p>
        </p:txBody>
      </p:sp>
      <p:pic>
        <p:nvPicPr>
          <p:cNvPr id="9" name="Bildobjekt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1052" y="177877"/>
            <a:ext cx="1450521" cy="1450521"/>
          </a:xfrm>
          <a:prstGeom prst="rect">
            <a:avLst/>
          </a:prstGeom>
        </p:spPr>
      </p:pic>
      <p:pic>
        <p:nvPicPr>
          <p:cNvPr id="10" name="Picture 8">
            <a:extLst>
              <a:ext uri="{FF2B5EF4-FFF2-40B4-BE49-F238E27FC236}">
                <a16:creationId xmlns:a16="http://schemas.microsoft.com/office/drawing/2014/main" xmlns="" id="{F9DA7711-1E70-492C-A09B-64F7FE8544F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850" y="344756"/>
            <a:ext cx="1560679" cy="723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7803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5">
          <a:fgClr>
            <a:schemeClr val="bg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8">
            <a:extLst>
              <a:ext uri="{FF2B5EF4-FFF2-40B4-BE49-F238E27FC236}">
                <a16:creationId xmlns:a16="http://schemas.microsoft.com/office/drawing/2014/main" xmlns="" id="{F9DA7711-1E70-492C-A09B-64F7FE8544F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673" y="478024"/>
            <a:ext cx="1485900" cy="68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ruta 1"/>
          <p:cNvSpPr txBox="1"/>
          <p:nvPr/>
        </p:nvSpPr>
        <p:spPr>
          <a:xfrm>
            <a:off x="1939656" y="2201292"/>
            <a:ext cx="80756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3600" b="1" i="1" dirty="0" smtClean="0"/>
              <a:t>Från kaos till struktur och riktning framåt</a:t>
            </a:r>
            <a:endParaRPr lang="sv-SE" sz="3600" b="1" i="1" dirty="0"/>
          </a:p>
        </p:txBody>
      </p:sp>
      <p:pic>
        <p:nvPicPr>
          <p:cNvPr id="7" name="Platshållare för innehåll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7590" y="190548"/>
            <a:ext cx="1662019" cy="1662019"/>
          </a:xfrm>
          <a:prstGeom prst="rect">
            <a:avLst/>
          </a:prstGeom>
        </p:spPr>
      </p:pic>
      <p:pic>
        <p:nvPicPr>
          <p:cNvPr id="6" name="Bildobjekt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47421"/>
            <a:ext cx="12192000" cy="3195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632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5">
          <a:fgClr>
            <a:schemeClr val="bg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sv-SE" sz="6000" b="1" dirty="0" smtClean="0"/>
              <a:t>Familjerna som fått stöd</a:t>
            </a:r>
            <a:endParaRPr lang="sv-SE" sz="6000" b="1" dirty="0"/>
          </a:p>
        </p:txBody>
      </p:sp>
      <p:sp>
        <p:nvSpPr>
          <p:cNvPr id="6" name="Platshållare för innehåll 5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70580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sv-SE" sz="4300" dirty="0" smtClean="0"/>
          </a:p>
          <a:p>
            <a:pPr marL="0" indent="0">
              <a:buNone/>
            </a:pPr>
            <a:endParaRPr lang="sv-SE" sz="4000" dirty="0" smtClean="0"/>
          </a:p>
          <a:p>
            <a:pPr marL="0" indent="0">
              <a:buNone/>
            </a:pPr>
            <a:endParaRPr lang="sv-SE" sz="4000" dirty="0"/>
          </a:p>
        </p:txBody>
      </p:sp>
      <p:pic>
        <p:nvPicPr>
          <p:cNvPr id="8197" name="Picture 8">
            <a:extLst>
              <a:ext uri="{FF2B5EF4-FFF2-40B4-BE49-F238E27FC236}">
                <a16:creationId xmlns="" xmlns:a16="http://schemas.microsoft.com/office/drawing/2014/main" id="{9D13B2AF-BA1E-4720-A33B-AC10A2F849B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031" y="311150"/>
            <a:ext cx="1485900" cy="68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Ellips 10"/>
          <p:cNvSpPr/>
          <p:nvPr/>
        </p:nvSpPr>
        <p:spPr>
          <a:xfrm>
            <a:off x="571422" y="2195502"/>
            <a:ext cx="2765171" cy="2352357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2800" dirty="0" smtClean="0"/>
              <a:t>Totalt antal föräldrar</a:t>
            </a:r>
          </a:p>
          <a:p>
            <a:pPr algn="ctr"/>
            <a:r>
              <a:rPr lang="sv-SE" sz="4000" b="1" dirty="0" smtClean="0"/>
              <a:t>161</a:t>
            </a:r>
            <a:endParaRPr lang="sv-SE" sz="2400" dirty="0"/>
          </a:p>
        </p:txBody>
      </p:sp>
      <p:sp>
        <p:nvSpPr>
          <p:cNvPr id="12" name="Ellips 11"/>
          <p:cNvSpPr/>
          <p:nvPr/>
        </p:nvSpPr>
        <p:spPr>
          <a:xfrm>
            <a:off x="3612009" y="1825625"/>
            <a:ext cx="1697736" cy="1408176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 smtClean="0"/>
              <a:t>Totalt antal familjer</a:t>
            </a:r>
          </a:p>
          <a:p>
            <a:pPr algn="ctr"/>
            <a:r>
              <a:rPr lang="sv-SE" sz="2800" b="1" dirty="0" smtClean="0">
                <a:solidFill>
                  <a:schemeClr val="bg1"/>
                </a:solidFill>
              </a:rPr>
              <a:t>138</a:t>
            </a:r>
            <a:endParaRPr lang="sv-SE" sz="2800" b="1" dirty="0">
              <a:solidFill>
                <a:schemeClr val="bg1"/>
              </a:solidFill>
            </a:endParaRPr>
          </a:p>
        </p:txBody>
      </p:sp>
      <p:graphicFrame>
        <p:nvGraphicFramePr>
          <p:cNvPr id="15" name="Diagram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35204836"/>
              </p:ext>
            </p:extLst>
          </p:nvPr>
        </p:nvGraphicFramePr>
        <p:xfrm>
          <a:off x="5470618" y="1607428"/>
          <a:ext cx="2561197" cy="22704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Ellips 12"/>
          <p:cNvSpPr/>
          <p:nvPr/>
        </p:nvSpPr>
        <p:spPr>
          <a:xfrm>
            <a:off x="3347194" y="3659642"/>
            <a:ext cx="2227366" cy="1408176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 smtClean="0"/>
              <a:t>23 familjer där båda föräldrarna fått stöd </a:t>
            </a:r>
            <a:endParaRPr lang="sv-SE" sz="2800" b="1" dirty="0">
              <a:solidFill>
                <a:schemeClr val="bg1"/>
              </a:solidFill>
            </a:endParaRPr>
          </a:p>
        </p:txBody>
      </p:sp>
      <p:pic>
        <p:nvPicPr>
          <p:cNvPr id="16" name="Bildobjekt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1052" y="177877"/>
            <a:ext cx="1450521" cy="1450521"/>
          </a:xfrm>
          <a:prstGeom prst="rect">
            <a:avLst/>
          </a:prstGeom>
        </p:spPr>
      </p:pic>
      <p:graphicFrame>
        <p:nvGraphicFramePr>
          <p:cNvPr id="18" name="Diagram 17"/>
          <p:cNvGraphicFramePr/>
          <p:nvPr>
            <p:extLst>
              <p:ext uri="{D42A27DB-BD31-4B8C-83A1-F6EECF244321}">
                <p14:modId xmlns:p14="http://schemas.microsoft.com/office/powerpoint/2010/main" val="3545238399"/>
              </p:ext>
            </p:extLst>
          </p:nvPr>
        </p:nvGraphicFramePr>
        <p:xfrm>
          <a:off x="7385420" y="3908231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349148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5" grpId="0">
        <p:bldAsOne/>
      </p:bldGraphic>
      <p:bldGraphic spid="18" grpId="0">
        <p:bldAsOne/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5">
          <a:fgClr>
            <a:schemeClr val="bg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>
            <a:graphicFrameLocks/>
          </p:cNvGraphicFramePr>
          <p:nvPr>
            <p:extLst/>
          </p:nvPr>
        </p:nvGraphicFramePr>
        <p:xfrm>
          <a:off x="6079525" y="551935"/>
          <a:ext cx="5568778" cy="41024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Diagram 3"/>
          <p:cNvGraphicFramePr/>
          <p:nvPr/>
        </p:nvGraphicFramePr>
        <p:xfrm>
          <a:off x="3001645" y="1727835"/>
          <a:ext cx="6188710" cy="34023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Rubrik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dirty="0" smtClean="0"/>
              <a:t>Initiativtagare</a:t>
            </a:r>
            <a:endParaRPr lang="sv-SE" dirty="0"/>
          </a:p>
        </p:txBody>
      </p:sp>
      <p:graphicFrame>
        <p:nvGraphicFramePr>
          <p:cNvPr id="9" name="Platshållare för innehåll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44847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6" name="Bildobjekt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1052" y="177877"/>
            <a:ext cx="1450521" cy="1450521"/>
          </a:xfrm>
          <a:prstGeom prst="rect">
            <a:avLst/>
          </a:prstGeom>
        </p:spPr>
      </p:pic>
      <p:pic>
        <p:nvPicPr>
          <p:cNvPr id="7" name="Picture 8">
            <a:extLst>
              <a:ext uri="{FF2B5EF4-FFF2-40B4-BE49-F238E27FC236}">
                <a16:creationId xmlns:a16="http://schemas.microsoft.com/office/drawing/2014/main" xmlns="" id="{F9DA7711-1E70-492C-A09B-64F7FE8544F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850" y="344756"/>
            <a:ext cx="1560679" cy="723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6997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5">
          <a:fgClr>
            <a:schemeClr val="bg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95245648"/>
              </p:ext>
            </p:extLst>
          </p:nvPr>
        </p:nvGraphicFramePr>
        <p:xfrm>
          <a:off x="494270" y="403654"/>
          <a:ext cx="10997514" cy="58900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Bildobjekt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1052" y="177877"/>
            <a:ext cx="1450521" cy="1450521"/>
          </a:xfrm>
          <a:prstGeom prst="rect">
            <a:avLst/>
          </a:prstGeom>
        </p:spPr>
      </p:pic>
      <p:pic>
        <p:nvPicPr>
          <p:cNvPr id="5" name="Picture 8">
            <a:extLst>
              <a:ext uri="{FF2B5EF4-FFF2-40B4-BE49-F238E27FC236}">
                <a16:creationId xmlns:a16="http://schemas.microsoft.com/office/drawing/2014/main" xmlns="" id="{F9DA7711-1E70-492C-A09B-64F7FE8544F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850" y="344756"/>
            <a:ext cx="1560679" cy="723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5722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5">
          <a:fgClr>
            <a:schemeClr val="bg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87490451"/>
              </p:ext>
            </p:extLst>
          </p:nvPr>
        </p:nvGraphicFramePr>
        <p:xfrm>
          <a:off x="601362" y="461319"/>
          <a:ext cx="11104606" cy="59312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Diagram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42789785"/>
              </p:ext>
            </p:extLst>
          </p:nvPr>
        </p:nvGraphicFramePr>
        <p:xfrm>
          <a:off x="819665" y="1118287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5" name="Bildobjekt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1052" y="177877"/>
            <a:ext cx="1450521" cy="1450521"/>
          </a:xfrm>
          <a:prstGeom prst="rect">
            <a:avLst/>
          </a:prstGeom>
        </p:spPr>
      </p:pic>
      <p:pic>
        <p:nvPicPr>
          <p:cNvPr id="6" name="Picture 8">
            <a:extLst>
              <a:ext uri="{FF2B5EF4-FFF2-40B4-BE49-F238E27FC236}">
                <a16:creationId xmlns:a16="http://schemas.microsoft.com/office/drawing/2014/main" xmlns="" id="{F9DA7711-1E70-492C-A09B-64F7FE8544F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850" y="344756"/>
            <a:ext cx="1560679" cy="723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03132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5">
          <a:fgClr>
            <a:schemeClr val="bg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Platshållare för innehåll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43284814"/>
              </p:ext>
            </p:extLst>
          </p:nvPr>
        </p:nvGraphicFramePr>
        <p:xfrm>
          <a:off x="380010" y="415636"/>
          <a:ext cx="11471564" cy="61989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3" name="Bildobjekt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1052" y="177877"/>
            <a:ext cx="1450521" cy="1450521"/>
          </a:xfrm>
          <a:prstGeom prst="rect">
            <a:avLst/>
          </a:prstGeom>
        </p:spPr>
      </p:pic>
      <p:pic>
        <p:nvPicPr>
          <p:cNvPr id="5" name="Picture 8">
            <a:extLst>
              <a:ext uri="{FF2B5EF4-FFF2-40B4-BE49-F238E27FC236}">
                <a16:creationId xmlns:a16="http://schemas.microsoft.com/office/drawing/2014/main" xmlns="" id="{F9DA7711-1E70-492C-A09B-64F7FE8544F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850" y="344756"/>
            <a:ext cx="1560679" cy="723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9832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5">
          <a:fgClr>
            <a:schemeClr val="bg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4">
            <a:extLst>
              <a:ext uri="{FF2B5EF4-FFF2-40B4-BE49-F238E27FC236}">
                <a16:creationId xmlns:a16="http://schemas.microsoft.com/office/drawing/2014/main" xmlns="" id="{8B49E6AE-65D5-4782-9419-FAEF732886CF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878774" y="1982829"/>
            <a:ext cx="10937174" cy="4417971"/>
          </a:xfrm>
        </p:spPr>
        <p:txBody>
          <a:bodyPr anchor="ctr">
            <a:noAutofit/>
          </a:bodyPr>
          <a:lstStyle/>
          <a:p>
            <a:pPr algn="l" eaLnBrk="1" hangingPunct="1"/>
            <a:r>
              <a:rPr lang="sv-SE" altLang="sv-SE" sz="4400" b="1" dirty="0" smtClean="0">
                <a:latin typeface="Georgia" panose="02040502050405020303" pitchFamily="18" charset="0"/>
              </a:rPr>
              <a:t/>
            </a:r>
            <a:br>
              <a:rPr lang="sv-SE" altLang="sv-SE" sz="4400" b="1" dirty="0" smtClean="0">
                <a:latin typeface="Georgia" panose="02040502050405020303" pitchFamily="18" charset="0"/>
              </a:rPr>
            </a:br>
            <a:r>
              <a:rPr lang="sv-SE" altLang="sv-SE" sz="4400" dirty="0" smtClean="0">
                <a:latin typeface="Georgia" panose="02040502050405020303" pitchFamily="18" charset="0"/>
              </a:rPr>
              <a:t>Vad är en koordinator?</a:t>
            </a:r>
            <a:br>
              <a:rPr lang="sv-SE" altLang="sv-SE" sz="4400" dirty="0" smtClean="0">
                <a:latin typeface="Georgia" panose="02040502050405020303" pitchFamily="18" charset="0"/>
              </a:rPr>
            </a:br>
            <a:r>
              <a:rPr lang="sv-SE" altLang="sv-SE" sz="4400" dirty="0" smtClean="0">
                <a:latin typeface="Georgia" panose="02040502050405020303" pitchFamily="18" charset="0"/>
              </a:rPr>
              <a:t/>
            </a:r>
            <a:br>
              <a:rPr lang="sv-SE" altLang="sv-SE" sz="4400" dirty="0" smtClean="0">
                <a:latin typeface="Georgia" panose="02040502050405020303" pitchFamily="18" charset="0"/>
              </a:rPr>
            </a:br>
            <a:r>
              <a:rPr lang="sv-SE" altLang="sv-SE" sz="4400" dirty="0" smtClean="0">
                <a:latin typeface="Georgia" panose="02040502050405020303" pitchFamily="18" charset="0"/>
              </a:rPr>
              <a:t>Varför är det värdefullt att erbjuda koordinatorstöd?</a:t>
            </a:r>
            <a:br>
              <a:rPr lang="sv-SE" altLang="sv-SE" sz="4400" dirty="0" smtClean="0">
                <a:latin typeface="Georgia" panose="02040502050405020303" pitchFamily="18" charset="0"/>
              </a:rPr>
            </a:br>
            <a:r>
              <a:rPr lang="sv-SE" altLang="sv-SE" sz="4400" dirty="0" smtClean="0">
                <a:latin typeface="Georgia" panose="02040502050405020303" pitchFamily="18" charset="0"/>
              </a:rPr>
              <a:t/>
            </a:r>
            <a:br>
              <a:rPr lang="sv-SE" altLang="sv-SE" sz="4400" dirty="0" smtClean="0">
                <a:latin typeface="Georgia" panose="02040502050405020303" pitchFamily="18" charset="0"/>
              </a:rPr>
            </a:br>
            <a:r>
              <a:rPr lang="sv-SE" altLang="sv-SE" sz="4400" dirty="0" smtClean="0">
                <a:latin typeface="Georgia" panose="02040502050405020303" pitchFamily="18" charset="0"/>
              </a:rPr>
              <a:t>Vad är viktigt att tänka på?</a:t>
            </a:r>
            <a:r>
              <a:rPr lang="sv-SE" altLang="sv-SE" b="1" dirty="0" smtClean="0">
                <a:latin typeface="Georgia" panose="02040502050405020303" pitchFamily="18" charset="0"/>
              </a:rPr>
              <a:t/>
            </a:r>
            <a:br>
              <a:rPr lang="sv-SE" altLang="sv-SE" b="1" dirty="0" smtClean="0">
                <a:latin typeface="Georgia" panose="02040502050405020303" pitchFamily="18" charset="0"/>
              </a:rPr>
            </a:br>
            <a:endParaRPr lang="sv-SE" altLang="sv-SE" b="1" dirty="0">
              <a:latin typeface="Georgia" panose="02040502050405020303" pitchFamily="18" charset="0"/>
            </a:endParaRPr>
          </a:p>
        </p:txBody>
      </p:sp>
      <p:pic>
        <p:nvPicPr>
          <p:cNvPr id="2053" name="Picture 8">
            <a:extLst>
              <a:ext uri="{FF2B5EF4-FFF2-40B4-BE49-F238E27FC236}">
                <a16:creationId xmlns:a16="http://schemas.microsoft.com/office/drawing/2014/main" xmlns="" id="{F9DA7711-1E70-492C-A09B-64F7FE8544F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0221" y="549276"/>
            <a:ext cx="2136767" cy="990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Bildobjekt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1650" y="220704"/>
            <a:ext cx="1762125" cy="1762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8839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5">
          <a:fgClr>
            <a:schemeClr val="bg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dirty="0" smtClean="0"/>
              <a:t>Förändring stress</a:t>
            </a:r>
            <a:endParaRPr lang="sv-SE" dirty="0"/>
          </a:p>
        </p:txBody>
      </p:sp>
      <p:graphicFrame>
        <p:nvGraphicFramePr>
          <p:cNvPr id="4" name="Platshållare för innehåll 3"/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Bildobjekt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1052" y="177877"/>
            <a:ext cx="1450521" cy="1450521"/>
          </a:xfrm>
          <a:prstGeom prst="rect">
            <a:avLst/>
          </a:prstGeom>
        </p:spPr>
      </p:pic>
      <p:pic>
        <p:nvPicPr>
          <p:cNvPr id="6" name="Picture 8">
            <a:extLst>
              <a:ext uri="{FF2B5EF4-FFF2-40B4-BE49-F238E27FC236}">
                <a16:creationId xmlns:a16="http://schemas.microsoft.com/office/drawing/2014/main" xmlns="" id="{F9DA7711-1E70-492C-A09B-64F7FE8544F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850" y="344756"/>
            <a:ext cx="1560679" cy="723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32509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5">
          <a:fgClr>
            <a:schemeClr val="bg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dirty="0" smtClean="0"/>
              <a:t>Trygghet</a:t>
            </a:r>
            <a:endParaRPr lang="sv-SE" dirty="0"/>
          </a:p>
        </p:txBody>
      </p:sp>
      <p:graphicFrame>
        <p:nvGraphicFramePr>
          <p:cNvPr id="4" name="Platshållare för innehåll 3"/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Bildobjekt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1052" y="177877"/>
            <a:ext cx="1450521" cy="1450521"/>
          </a:xfrm>
          <a:prstGeom prst="rect">
            <a:avLst/>
          </a:prstGeom>
        </p:spPr>
      </p:pic>
      <p:pic>
        <p:nvPicPr>
          <p:cNvPr id="6" name="Picture 8">
            <a:extLst>
              <a:ext uri="{FF2B5EF4-FFF2-40B4-BE49-F238E27FC236}">
                <a16:creationId xmlns:a16="http://schemas.microsoft.com/office/drawing/2014/main" xmlns="" id="{F9DA7711-1E70-492C-A09B-64F7FE8544F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850" y="344756"/>
            <a:ext cx="1560679" cy="723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2692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5">
          <a:fgClr>
            <a:schemeClr val="bg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8529" y="1115652"/>
            <a:ext cx="8393093" cy="5462649"/>
          </a:xfrm>
          <a:prstGeom prst="rect">
            <a:avLst/>
          </a:prstGeom>
        </p:spPr>
      </p:pic>
      <p:pic>
        <p:nvPicPr>
          <p:cNvPr id="3" name="Bildobjekt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1052" y="177877"/>
            <a:ext cx="1450521" cy="1450521"/>
          </a:xfrm>
          <a:prstGeom prst="rect">
            <a:avLst/>
          </a:prstGeom>
        </p:spPr>
      </p:pic>
      <p:pic>
        <p:nvPicPr>
          <p:cNvPr id="4" name="Picture 8">
            <a:extLst>
              <a:ext uri="{FF2B5EF4-FFF2-40B4-BE49-F238E27FC236}">
                <a16:creationId xmlns:a16="http://schemas.microsoft.com/office/drawing/2014/main" xmlns="" id="{F9DA7711-1E70-492C-A09B-64F7FE8544F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850" y="344756"/>
            <a:ext cx="1560679" cy="723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4975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5">
          <a:fgClr>
            <a:schemeClr val="bg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dirty="0" smtClean="0"/>
              <a:t>Förändring SHIS</a:t>
            </a:r>
            <a:endParaRPr lang="sv-SE" dirty="0"/>
          </a:p>
        </p:txBody>
      </p:sp>
      <p:graphicFrame>
        <p:nvGraphicFramePr>
          <p:cNvPr id="4" name="Platshållare för innehåll 3"/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Bildobjekt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1052" y="177877"/>
            <a:ext cx="1450521" cy="1450521"/>
          </a:xfrm>
          <a:prstGeom prst="rect">
            <a:avLst/>
          </a:prstGeom>
        </p:spPr>
      </p:pic>
      <p:pic>
        <p:nvPicPr>
          <p:cNvPr id="6" name="Picture 8">
            <a:extLst>
              <a:ext uri="{FF2B5EF4-FFF2-40B4-BE49-F238E27FC236}">
                <a16:creationId xmlns:a16="http://schemas.microsoft.com/office/drawing/2014/main" xmlns="" id="{F9DA7711-1E70-492C-A09B-64F7FE8544F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850" y="344756"/>
            <a:ext cx="1560679" cy="723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9846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5">
          <a:fgClr>
            <a:schemeClr val="bg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/>
            </a:r>
            <a:br>
              <a:rPr lang="sv-SE" dirty="0" smtClean="0"/>
            </a:br>
            <a:r>
              <a:rPr lang="sv-SE" dirty="0" smtClean="0"/>
              <a:t>Barnens inverkan på förälders sysselsättning</a:t>
            </a:r>
            <a:endParaRPr lang="sv-SE" dirty="0"/>
          </a:p>
        </p:txBody>
      </p:sp>
      <p:graphicFrame>
        <p:nvGraphicFramePr>
          <p:cNvPr id="4" name="Platshållare för innehåll 3"/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Picture 8">
            <a:extLst>
              <a:ext uri="{FF2B5EF4-FFF2-40B4-BE49-F238E27FC236}">
                <a16:creationId xmlns:a16="http://schemas.microsoft.com/office/drawing/2014/main" xmlns="" id="{F9DA7711-1E70-492C-A09B-64F7FE8544F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850" y="344756"/>
            <a:ext cx="1560679" cy="723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Bildobjekt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8790" y="177877"/>
            <a:ext cx="1092783" cy="1092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1494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5">
          <a:fgClr>
            <a:schemeClr val="bg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52748894"/>
              </p:ext>
            </p:extLst>
          </p:nvPr>
        </p:nvGraphicFramePr>
        <p:xfrm>
          <a:off x="510639" y="522513"/>
          <a:ext cx="11281558" cy="57951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3" name="Picture 8">
            <a:extLst>
              <a:ext uri="{FF2B5EF4-FFF2-40B4-BE49-F238E27FC236}">
                <a16:creationId xmlns:a16="http://schemas.microsoft.com/office/drawing/2014/main" xmlns="" id="{F9DA7711-1E70-492C-A09B-64F7FE8544F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850" y="344756"/>
            <a:ext cx="1560679" cy="723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Bildobjekt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1052" y="177877"/>
            <a:ext cx="1450521" cy="1450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8871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5">
          <a:fgClr>
            <a:schemeClr val="bg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b="1" dirty="0" smtClean="0"/>
              <a:t>		Koordinatorns kvalifikationer</a:t>
            </a:r>
            <a:endParaRPr lang="sv-SE" b="1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sv-SE" dirty="0" smtClean="0"/>
              <a:t>Vara strukturerad och tydlig. Kunna </a:t>
            </a:r>
            <a:r>
              <a:rPr lang="sv-SE" dirty="0"/>
              <a:t>organisera och prioritera det egna arbetet, och arbetet tillsammans med </a:t>
            </a:r>
            <a:r>
              <a:rPr lang="sv-SE" dirty="0" smtClean="0"/>
              <a:t>familjerna</a:t>
            </a:r>
          </a:p>
          <a:p>
            <a:pPr marL="0" indent="0">
              <a:buNone/>
            </a:pPr>
            <a:endParaRPr lang="sv-SE" dirty="0"/>
          </a:p>
          <a:p>
            <a:r>
              <a:rPr lang="sv-SE" dirty="0" smtClean="0"/>
              <a:t>Ha förmåga att sätta sig in i  förälderns situation och utgå från deras önskemål om stöd</a:t>
            </a:r>
          </a:p>
          <a:p>
            <a:pPr marL="0" indent="0">
              <a:buNone/>
            </a:pPr>
            <a:endParaRPr lang="sv-SE" dirty="0"/>
          </a:p>
          <a:p>
            <a:r>
              <a:rPr lang="sv-SE" dirty="0" smtClean="0"/>
              <a:t>Ha förmåga </a:t>
            </a:r>
            <a:r>
              <a:rPr lang="sv-SE" dirty="0"/>
              <a:t>att </a:t>
            </a:r>
            <a:r>
              <a:rPr lang="sv-SE" dirty="0" smtClean="0"/>
              <a:t>skapa ett gott samarbetsklimat med alla parter i nätverket</a:t>
            </a:r>
          </a:p>
          <a:p>
            <a:endParaRPr lang="sv-SE" dirty="0"/>
          </a:p>
          <a:p>
            <a:pPr marL="0" indent="0">
              <a:buNone/>
            </a:pP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sv-SE" dirty="0" smtClean="0"/>
              <a:t>Kunskap </a:t>
            </a:r>
            <a:r>
              <a:rPr lang="sv-SE" dirty="0"/>
              <a:t>om förutsättningar, livsvillkor och rättigheter i samhället för familjer som har barn med </a:t>
            </a:r>
            <a:r>
              <a:rPr lang="sv-SE" dirty="0" smtClean="0"/>
              <a:t>funktionsnedsättning</a:t>
            </a:r>
          </a:p>
          <a:p>
            <a:endParaRPr lang="sv-SE" dirty="0"/>
          </a:p>
          <a:p>
            <a:endParaRPr lang="sv-SE" dirty="0" smtClean="0"/>
          </a:p>
          <a:p>
            <a:endParaRPr lang="sv-SE" dirty="0" smtClean="0"/>
          </a:p>
          <a:p>
            <a:r>
              <a:rPr lang="sv-SE" dirty="0"/>
              <a:t>Högskoleutbildning</a:t>
            </a:r>
          </a:p>
          <a:p>
            <a:r>
              <a:rPr lang="sv-SE" dirty="0" smtClean="0"/>
              <a:t>Arbetslivserfarenhet</a:t>
            </a:r>
          </a:p>
          <a:p>
            <a:r>
              <a:rPr lang="sv-SE" i="1" dirty="0" smtClean="0"/>
              <a:t>Lokal kännedom</a:t>
            </a:r>
          </a:p>
          <a:p>
            <a:pPr marL="0" indent="0">
              <a:buNone/>
            </a:pPr>
            <a:endParaRPr lang="sv-SE" dirty="0"/>
          </a:p>
          <a:p>
            <a:endParaRPr lang="sv-SE" dirty="0"/>
          </a:p>
        </p:txBody>
      </p:sp>
      <p:pic>
        <p:nvPicPr>
          <p:cNvPr id="5" name="Picture 8">
            <a:extLst>
              <a:ext uri="{FF2B5EF4-FFF2-40B4-BE49-F238E27FC236}">
                <a16:creationId xmlns:a16="http://schemas.microsoft.com/office/drawing/2014/main" xmlns="" id="{F9DA7711-1E70-492C-A09B-64F7FE8544F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673" y="478024"/>
            <a:ext cx="1485900" cy="68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latshållare för innehåll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7590" y="190548"/>
            <a:ext cx="1662019" cy="1662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4494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5">
          <a:fgClr>
            <a:schemeClr val="bg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524000" y="150298"/>
            <a:ext cx="9144000" cy="1719691"/>
          </a:xfrm>
        </p:spPr>
        <p:txBody>
          <a:bodyPr>
            <a:normAutofit/>
          </a:bodyPr>
          <a:lstStyle/>
          <a:p>
            <a:r>
              <a:rPr lang="sv-SE" dirty="0" smtClean="0"/>
              <a:t>Sprida information</a:t>
            </a:r>
            <a:endParaRPr lang="sv-SE" sz="2400" dirty="0"/>
          </a:p>
        </p:txBody>
      </p:sp>
      <p:sp>
        <p:nvSpPr>
          <p:cNvPr id="4" name="Ellips 3"/>
          <p:cNvSpPr/>
          <p:nvPr/>
        </p:nvSpPr>
        <p:spPr>
          <a:xfrm>
            <a:off x="263611" y="2108902"/>
            <a:ext cx="6178378" cy="193786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2800" dirty="0">
                <a:solidFill>
                  <a:schemeClr val="tx1"/>
                </a:solidFill>
              </a:rPr>
              <a:t>Identifiera vilka för- och nackdelar </a:t>
            </a:r>
            <a:r>
              <a:rPr lang="sv-SE" sz="2800" dirty="0" smtClean="0">
                <a:solidFill>
                  <a:schemeClr val="tx1"/>
                </a:solidFill>
              </a:rPr>
              <a:t>ert val av organisatorisk placering har</a:t>
            </a:r>
            <a:endParaRPr lang="sv-SE" sz="2800" dirty="0">
              <a:solidFill>
                <a:schemeClr val="tx1"/>
              </a:solidFill>
            </a:endParaRPr>
          </a:p>
        </p:txBody>
      </p:sp>
      <p:sp>
        <p:nvSpPr>
          <p:cNvPr id="5" name="Ellips 4"/>
          <p:cNvSpPr/>
          <p:nvPr/>
        </p:nvSpPr>
        <p:spPr>
          <a:xfrm>
            <a:off x="5307226" y="2040943"/>
            <a:ext cx="6676769" cy="2005826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2800" dirty="0" smtClean="0">
                <a:solidFill>
                  <a:schemeClr val="tx1"/>
                </a:solidFill>
              </a:rPr>
              <a:t>Hur kan ni </a:t>
            </a:r>
            <a:r>
              <a:rPr lang="sv-SE" sz="2800" dirty="0">
                <a:solidFill>
                  <a:schemeClr val="tx1"/>
                </a:solidFill>
              </a:rPr>
              <a:t>bäst kompensera för de tänkta nackdelarna? </a:t>
            </a:r>
          </a:p>
        </p:txBody>
      </p:sp>
      <p:sp>
        <p:nvSpPr>
          <p:cNvPr id="6" name="Ellips 5"/>
          <p:cNvSpPr/>
          <p:nvPr/>
        </p:nvSpPr>
        <p:spPr>
          <a:xfrm>
            <a:off x="3334265" y="4368157"/>
            <a:ext cx="5523470" cy="2263302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2800" dirty="0" smtClean="0">
                <a:solidFill>
                  <a:schemeClr val="tx1"/>
                </a:solidFill>
              </a:rPr>
              <a:t>Gör en kommunikationsplan!</a:t>
            </a:r>
          </a:p>
          <a:p>
            <a:pPr algn="ctr"/>
            <a:r>
              <a:rPr lang="sv-SE" sz="2800" dirty="0" smtClean="0">
                <a:solidFill>
                  <a:schemeClr val="tx1"/>
                </a:solidFill>
              </a:rPr>
              <a:t>Verksamheter längst ifrån er behöver mest.</a:t>
            </a:r>
          </a:p>
          <a:p>
            <a:pPr algn="ctr"/>
            <a:endParaRPr lang="sv-SE" sz="2800" dirty="0">
              <a:solidFill>
                <a:schemeClr val="tx1"/>
              </a:solidFill>
            </a:endParaRPr>
          </a:p>
        </p:txBody>
      </p:sp>
      <p:pic>
        <p:nvPicPr>
          <p:cNvPr id="7" name="Bildobjekt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1052" y="177877"/>
            <a:ext cx="1450521" cy="1450521"/>
          </a:xfrm>
          <a:prstGeom prst="rect">
            <a:avLst/>
          </a:prstGeom>
        </p:spPr>
      </p:pic>
      <p:pic>
        <p:nvPicPr>
          <p:cNvPr id="8" name="Picture 8">
            <a:extLst>
              <a:ext uri="{FF2B5EF4-FFF2-40B4-BE49-F238E27FC236}">
                <a16:creationId xmlns:a16="http://schemas.microsoft.com/office/drawing/2014/main" xmlns="" id="{F9DA7711-1E70-492C-A09B-64F7FE8544F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850" y="344756"/>
            <a:ext cx="1560679" cy="723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1479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5">
          <a:fgClr>
            <a:schemeClr val="bg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lips 1"/>
          <p:cNvSpPr/>
          <p:nvPr/>
        </p:nvSpPr>
        <p:spPr>
          <a:xfrm>
            <a:off x="1685925" y="995364"/>
            <a:ext cx="8582025" cy="4938712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200" dirty="0" smtClean="0">
                <a:solidFill>
                  <a:schemeClr val="tx1"/>
                </a:solidFill>
              </a:rPr>
              <a:t>Planen </a:t>
            </a:r>
            <a:r>
              <a:rPr lang="sv-SE" sz="2200" dirty="0" smtClean="0">
                <a:solidFill>
                  <a:schemeClr val="tx1"/>
                </a:solidFill>
              </a:rPr>
              <a:t>skapar en </a:t>
            </a:r>
            <a:r>
              <a:rPr lang="sv-SE" sz="2200" b="1" dirty="0" smtClean="0">
                <a:solidFill>
                  <a:schemeClr val="tx1"/>
                </a:solidFill>
              </a:rPr>
              <a:t>gemensam</a:t>
            </a:r>
            <a:r>
              <a:rPr lang="sv-SE" sz="2200" dirty="0" smtClean="0">
                <a:solidFill>
                  <a:schemeClr val="tx1"/>
                </a:solidFill>
              </a:rPr>
              <a:t> tydlighet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200" dirty="0" smtClean="0">
                <a:solidFill>
                  <a:schemeClr val="tx1"/>
                </a:solidFill>
              </a:rPr>
              <a:t>Föräldrarna </a:t>
            </a:r>
            <a:r>
              <a:rPr lang="sv-SE" sz="2200" dirty="0" smtClean="0">
                <a:solidFill>
                  <a:schemeClr val="tx1"/>
                </a:solidFill>
              </a:rPr>
              <a:t>får en ökad kontroll på den egna situationen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200" dirty="0" smtClean="0">
                <a:solidFill>
                  <a:schemeClr val="tx1"/>
                </a:solidFill>
              </a:rPr>
              <a:t>Ett </a:t>
            </a:r>
            <a:r>
              <a:rPr lang="sv-SE" sz="2200" dirty="0" smtClean="0">
                <a:solidFill>
                  <a:schemeClr val="tx1"/>
                </a:solidFill>
              </a:rPr>
              <a:t>sätt att stärka och tydliggöra förälderns egen </a:t>
            </a:r>
            <a:r>
              <a:rPr lang="sv-SE" sz="2200" dirty="0" smtClean="0">
                <a:solidFill>
                  <a:schemeClr val="tx1"/>
                </a:solidFill>
              </a:rPr>
              <a:t>kompetens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200" dirty="0">
                <a:solidFill>
                  <a:schemeClr val="tx1"/>
                </a:solidFill>
              </a:rPr>
              <a:t>Med en gemensam plan vet vi också när vi är </a:t>
            </a:r>
            <a:r>
              <a:rPr lang="sv-SE" sz="2200" dirty="0" smtClean="0">
                <a:solidFill>
                  <a:schemeClr val="tx1"/>
                </a:solidFill>
              </a:rPr>
              <a:t>klara</a:t>
            </a:r>
            <a:endParaRPr lang="sv-SE" sz="2200" dirty="0" smtClean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200" dirty="0" smtClean="0">
                <a:solidFill>
                  <a:schemeClr val="tx1"/>
                </a:solidFill>
              </a:rPr>
              <a:t>Det är tillfredsställande för alla att kunna ”bocka av” på listan och ger föräldern en erfarenhet av att lyckas</a:t>
            </a:r>
          </a:p>
          <a:p>
            <a:endParaRPr lang="sv-SE" dirty="0" smtClean="0">
              <a:solidFill>
                <a:schemeClr val="tx1"/>
              </a:solidFill>
            </a:endParaRPr>
          </a:p>
        </p:txBody>
      </p:sp>
      <p:sp>
        <p:nvSpPr>
          <p:cNvPr id="3" name="Rektangel med rundade hörn 2"/>
          <p:cNvSpPr/>
          <p:nvPr/>
        </p:nvSpPr>
        <p:spPr>
          <a:xfrm>
            <a:off x="347850" y="2695576"/>
            <a:ext cx="2295337" cy="1619249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2000" b="1" dirty="0" smtClean="0">
                <a:solidFill>
                  <a:schemeClr val="tx1"/>
                </a:solidFill>
              </a:rPr>
              <a:t>Gemensam plan – VARFÖR?</a:t>
            </a:r>
            <a:endParaRPr lang="sv-SE" sz="2000" b="1" dirty="0">
              <a:solidFill>
                <a:schemeClr val="tx1"/>
              </a:solidFill>
            </a:endParaRPr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1052" y="177877"/>
            <a:ext cx="1450521" cy="1450521"/>
          </a:xfrm>
          <a:prstGeom prst="rect">
            <a:avLst/>
          </a:prstGeom>
        </p:spPr>
      </p:pic>
      <p:pic>
        <p:nvPicPr>
          <p:cNvPr id="5" name="Picture 8">
            <a:extLst>
              <a:ext uri="{FF2B5EF4-FFF2-40B4-BE49-F238E27FC236}">
                <a16:creationId xmlns:a16="http://schemas.microsoft.com/office/drawing/2014/main" xmlns="" id="{F9DA7711-1E70-492C-A09B-64F7FE8544F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850" y="344756"/>
            <a:ext cx="1560679" cy="723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3023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5">
          <a:fgClr>
            <a:schemeClr val="bg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Platshållare för innehåll 3">
            <a:extLst>
              <a:ext uri="{FF2B5EF4-FFF2-40B4-BE49-F238E27FC236}">
                <a16:creationId xmlns="" xmlns:a16="http://schemas.microsoft.com/office/drawing/2014/main" id="{830A0B13-2663-4BA2-B76E-B9B2C747C15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97233490"/>
              </p:ext>
            </p:extLst>
          </p:nvPr>
        </p:nvGraphicFramePr>
        <p:xfrm>
          <a:off x="1314450" y="1628398"/>
          <a:ext cx="9010650" cy="46495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8">
            <a:extLst>
              <a:ext uri="{FF2B5EF4-FFF2-40B4-BE49-F238E27FC236}">
                <a16:creationId xmlns="" xmlns:a16="http://schemas.microsoft.com/office/drawing/2014/main" id="{9D13B2AF-BA1E-4720-A33B-AC10A2F849B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031" y="311150"/>
            <a:ext cx="1485900" cy="68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Bildobjekt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1052" y="177877"/>
            <a:ext cx="1450521" cy="1450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5113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5">
          <a:fgClr>
            <a:schemeClr val="bg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8199" y="1025710"/>
            <a:ext cx="10515600" cy="867210"/>
          </a:xfrm>
        </p:spPr>
        <p:txBody>
          <a:bodyPr>
            <a:normAutofit fontScale="90000"/>
          </a:bodyPr>
          <a:lstStyle/>
          <a:p>
            <a:pPr algn="ctr"/>
            <a:r>
              <a:rPr lang="sv-SE" b="1" dirty="0" smtClean="0"/>
              <a:t/>
            </a:r>
            <a:br>
              <a:rPr lang="sv-SE" b="1" dirty="0" smtClean="0"/>
            </a:br>
            <a:r>
              <a:rPr lang="sv-SE" b="1" dirty="0" smtClean="0"/>
              <a:t>Vad gör en koordinator?</a:t>
            </a:r>
            <a:r>
              <a:rPr lang="sv-SE" dirty="0"/>
              <a:t/>
            </a:r>
            <a:br>
              <a:rPr lang="sv-SE" dirty="0"/>
            </a:b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38199" y="2571749"/>
            <a:ext cx="10734675" cy="3605213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sv-SE" sz="4000" dirty="0"/>
              <a:t>Koordinatorn </a:t>
            </a:r>
            <a:r>
              <a:rPr lang="sv-SE" sz="4000" dirty="0" smtClean="0"/>
              <a:t>arbetar på förälderns uppdrag och kan </a:t>
            </a:r>
            <a:r>
              <a:rPr lang="sv-SE" sz="4000" dirty="0"/>
              <a:t>hjälpa till med att</a:t>
            </a:r>
            <a:r>
              <a:rPr lang="sv-SE" sz="4000" dirty="0" smtClean="0"/>
              <a:t>:</a:t>
            </a:r>
          </a:p>
          <a:p>
            <a:pPr marL="0" indent="0">
              <a:buNone/>
            </a:pPr>
            <a:endParaRPr lang="sv-SE" sz="4000" dirty="0"/>
          </a:p>
          <a:p>
            <a:pPr lvl="0"/>
            <a:r>
              <a:rPr lang="sv-SE" sz="4000" dirty="0"/>
              <a:t>tillsammans med </a:t>
            </a:r>
            <a:r>
              <a:rPr lang="sv-SE" sz="4000" dirty="0" smtClean="0"/>
              <a:t>föräldrar </a:t>
            </a:r>
            <a:r>
              <a:rPr lang="sv-SE" sz="4000" dirty="0"/>
              <a:t>se vilken hjälp </a:t>
            </a:r>
            <a:r>
              <a:rPr lang="sv-SE" sz="4000" dirty="0" smtClean="0"/>
              <a:t>de </a:t>
            </a:r>
            <a:r>
              <a:rPr lang="sv-SE" sz="4000" dirty="0"/>
              <a:t>behöver och vad som är viktigast att börja med</a:t>
            </a:r>
          </a:p>
          <a:p>
            <a:pPr lvl="0"/>
            <a:r>
              <a:rPr lang="sv-SE" sz="4000" dirty="0"/>
              <a:t>ta reda på saker, ringa telefonsamtal, fylla i blanketter, vara med er vid olika möten, mm</a:t>
            </a:r>
          </a:p>
          <a:p>
            <a:pPr lvl="0"/>
            <a:r>
              <a:rPr lang="sv-SE" sz="4000" dirty="0"/>
              <a:t>informera om vilket stöd man kan få från samhället </a:t>
            </a:r>
          </a:p>
          <a:p>
            <a:pPr lvl="0"/>
            <a:r>
              <a:rPr lang="sv-SE" sz="4000" dirty="0"/>
              <a:t>ordna så att de som ska hjälpa </a:t>
            </a:r>
            <a:r>
              <a:rPr lang="sv-SE" sz="4000" dirty="0" smtClean="0"/>
              <a:t>barnet </a:t>
            </a:r>
            <a:r>
              <a:rPr lang="sv-SE" sz="4000" dirty="0"/>
              <a:t>får kontakt med varandra och med </a:t>
            </a:r>
            <a:r>
              <a:rPr lang="sv-SE" sz="4000" dirty="0" smtClean="0"/>
              <a:t>familjen</a:t>
            </a:r>
          </a:p>
          <a:p>
            <a:pPr marL="0" lvl="0" indent="0">
              <a:buNone/>
            </a:pPr>
            <a:endParaRPr lang="sv-SE" sz="4000" dirty="0"/>
          </a:p>
          <a:p>
            <a:pPr marL="0" lvl="0" indent="0">
              <a:buNone/>
            </a:pPr>
            <a:endParaRPr lang="sv-SE" sz="4000" dirty="0" smtClean="0"/>
          </a:p>
          <a:p>
            <a:pPr marL="0" lvl="0" indent="0">
              <a:buNone/>
            </a:pPr>
            <a:r>
              <a:rPr lang="sv-SE" sz="4000" dirty="0" smtClean="0"/>
              <a:t>Stödet är kostnadsfritt </a:t>
            </a:r>
            <a:r>
              <a:rPr lang="sv-SE" sz="4000" dirty="0"/>
              <a:t>o</a:t>
            </a:r>
            <a:r>
              <a:rPr lang="sv-SE" sz="4000" dirty="0" smtClean="0"/>
              <a:t>ch kräver inget myndighetsbeslut</a:t>
            </a:r>
            <a:r>
              <a:rPr lang="sv-SE" dirty="0" smtClean="0"/>
              <a:t>  </a:t>
            </a:r>
            <a:endParaRPr lang="sv-SE" dirty="0"/>
          </a:p>
          <a:p>
            <a:endParaRPr lang="sv-SE" dirty="0"/>
          </a:p>
        </p:txBody>
      </p:sp>
      <p:pic>
        <p:nvPicPr>
          <p:cNvPr id="4" name="Picture 8">
            <a:extLst>
              <a:ext uri="{FF2B5EF4-FFF2-40B4-BE49-F238E27FC236}">
                <a16:creationId xmlns:a16="http://schemas.microsoft.com/office/drawing/2014/main" xmlns="" id="{F9DA7711-1E70-492C-A09B-64F7FE8544F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550" y="260593"/>
            <a:ext cx="1485900" cy="68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Bildobjekt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1052" y="177877"/>
            <a:ext cx="1450521" cy="1450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474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5">
          <a:fgClr>
            <a:schemeClr val="bg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innehåll 4"/>
          <p:cNvSpPr>
            <a:spLocks noGrp="1"/>
          </p:cNvSpPr>
          <p:nvPr>
            <p:ph sz="half" idx="2"/>
          </p:nvPr>
        </p:nvSpPr>
        <p:spPr>
          <a:xfrm>
            <a:off x="944380" y="522514"/>
            <a:ext cx="10409420" cy="565444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sv-SE" sz="3200" b="1" dirty="0" smtClean="0"/>
              <a:t>UPPFÖLJNING</a:t>
            </a:r>
            <a:endParaRPr lang="sv-SE" sz="3200" b="1" strike="sngStrike" dirty="0"/>
          </a:p>
          <a:p>
            <a:pPr marL="0" indent="0" algn="ctr">
              <a:buNone/>
            </a:pPr>
            <a:r>
              <a:rPr lang="sv-SE" sz="3200" dirty="0"/>
              <a:t>Hur vet vi att det gör nytta?</a:t>
            </a:r>
          </a:p>
          <a:p>
            <a:pPr marL="0" indent="0">
              <a:buNone/>
            </a:pPr>
            <a:endParaRPr lang="sv-SE" b="1" dirty="0"/>
          </a:p>
          <a:p>
            <a:pPr marL="0" indent="0">
              <a:buNone/>
            </a:pPr>
            <a:endParaRPr lang="sv-SE" b="1" i="1" dirty="0"/>
          </a:p>
          <a:p>
            <a:pPr marL="0" indent="0">
              <a:buNone/>
            </a:pPr>
            <a:endParaRPr lang="sv-SE" i="1" dirty="0" smtClean="0"/>
          </a:p>
          <a:p>
            <a:pPr marL="0" indent="0">
              <a:buNone/>
            </a:pPr>
            <a:endParaRPr lang="sv-SE" i="1" dirty="0" smtClean="0"/>
          </a:p>
          <a:p>
            <a:pPr lvl="1"/>
            <a:endParaRPr lang="sv-SE" dirty="0" smtClean="0"/>
          </a:p>
        </p:txBody>
      </p:sp>
      <p:sp>
        <p:nvSpPr>
          <p:cNvPr id="4" name="Rektangel 3"/>
          <p:cNvSpPr/>
          <p:nvPr/>
        </p:nvSpPr>
        <p:spPr>
          <a:xfrm>
            <a:off x="5344887" y="2153586"/>
            <a:ext cx="6008913" cy="415400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v-SE" sz="2400" dirty="0">
                <a:solidFill>
                  <a:schemeClr val="tx1"/>
                </a:solidFill>
              </a:rPr>
              <a:t>B</a:t>
            </a:r>
            <a:r>
              <a:rPr lang="sv-SE" sz="2400" dirty="0" smtClean="0">
                <a:solidFill>
                  <a:schemeClr val="tx1"/>
                </a:solidFill>
              </a:rPr>
              <a:t>eskriva </a:t>
            </a:r>
            <a:r>
              <a:rPr lang="sv-SE" sz="2400" dirty="0">
                <a:solidFill>
                  <a:schemeClr val="tx1"/>
                </a:solidFill>
              </a:rPr>
              <a:t>och mäta arbetet med enskilda individer och sammanställa denna information i syfte att analysera, utveckla och förbättra verksamheten.</a:t>
            </a:r>
          </a:p>
          <a:p>
            <a:endParaRPr lang="sv-SE" sz="2400" dirty="0"/>
          </a:p>
          <a:p>
            <a:r>
              <a:rPr lang="sv-SE" sz="2400" dirty="0">
                <a:solidFill>
                  <a:schemeClr val="tx1"/>
                </a:solidFill>
              </a:rPr>
              <a:t>ISU ger </a:t>
            </a:r>
            <a:r>
              <a:rPr lang="sv-SE" sz="2400" dirty="0" smtClean="0">
                <a:solidFill>
                  <a:schemeClr val="tx1"/>
                </a:solidFill>
              </a:rPr>
              <a:t>stöd i att följa </a:t>
            </a:r>
            <a:r>
              <a:rPr lang="sv-SE" sz="2400" dirty="0">
                <a:solidFill>
                  <a:schemeClr val="tx1"/>
                </a:solidFill>
              </a:rPr>
              <a:t>upp brukares situationer och förändring och skapar lokal kunskap och beprövad erfarenhet i verksamheten.  </a:t>
            </a:r>
          </a:p>
          <a:p>
            <a:endParaRPr lang="sv-SE" sz="2400" dirty="0">
              <a:solidFill>
                <a:schemeClr val="tx1"/>
              </a:solidFill>
            </a:endParaRPr>
          </a:p>
        </p:txBody>
      </p:sp>
      <p:pic>
        <p:nvPicPr>
          <p:cNvPr id="7" name="Platshållare för innehåll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44380" y="1698171"/>
            <a:ext cx="3846569" cy="4915478"/>
          </a:xfrm>
          <a:prstGeom prst="rect">
            <a:avLst/>
          </a:prstGeom>
        </p:spPr>
      </p:pic>
      <p:pic>
        <p:nvPicPr>
          <p:cNvPr id="11" name="Bildobjekt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1052" y="177877"/>
            <a:ext cx="1450521" cy="1450521"/>
          </a:xfrm>
          <a:prstGeom prst="rect">
            <a:avLst/>
          </a:prstGeom>
        </p:spPr>
      </p:pic>
      <p:pic>
        <p:nvPicPr>
          <p:cNvPr id="12" name="Picture 8">
            <a:extLst>
              <a:ext uri="{FF2B5EF4-FFF2-40B4-BE49-F238E27FC236}">
                <a16:creationId xmlns="" xmlns:a16="http://schemas.microsoft.com/office/drawing/2014/main" id="{9D13B2AF-BA1E-4720-A33B-AC10A2F849B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031" y="311150"/>
            <a:ext cx="1485900" cy="68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3717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5">
          <a:fgClr>
            <a:schemeClr val="bg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1052" y="177877"/>
            <a:ext cx="1450521" cy="1450521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342900" indent="-342900" algn="ctr"/>
            <a:r>
              <a:rPr lang="sv-SE" b="1" dirty="0" smtClean="0"/>
              <a:t> Varför ska vi följa upp?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38200" y="1450428"/>
            <a:ext cx="10515600" cy="472653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sv-SE" dirty="0" smtClean="0"/>
          </a:p>
          <a:p>
            <a:pPr marL="0" indent="0">
              <a:buNone/>
            </a:pPr>
            <a:r>
              <a:rPr lang="sv-SE" dirty="0" smtClean="0"/>
              <a:t>Uppföljning av koordinatorstöd ger värde på flera nivåer:</a:t>
            </a:r>
          </a:p>
          <a:p>
            <a:pPr marL="0" indent="0">
              <a:buNone/>
            </a:pPr>
            <a:endParaRPr lang="sv-SE" dirty="0" smtClean="0"/>
          </a:p>
          <a:p>
            <a:r>
              <a:rPr lang="sv-SE" dirty="0" smtClean="0"/>
              <a:t>I </a:t>
            </a:r>
            <a:r>
              <a:rPr lang="sv-SE" dirty="0"/>
              <a:t>det direkta </a:t>
            </a:r>
            <a:r>
              <a:rPr lang="sv-SE" dirty="0" smtClean="0"/>
              <a:t>arbetet </a:t>
            </a:r>
            <a:r>
              <a:rPr lang="sv-SE" dirty="0"/>
              <a:t>med den enskilda </a:t>
            </a:r>
            <a:r>
              <a:rPr lang="sv-SE" dirty="0" smtClean="0"/>
              <a:t>familjen</a:t>
            </a:r>
          </a:p>
          <a:p>
            <a:r>
              <a:rPr lang="sv-SE" dirty="0" smtClean="0"/>
              <a:t>På </a:t>
            </a:r>
            <a:r>
              <a:rPr lang="sv-SE" dirty="0"/>
              <a:t>verksamhetsnivå för att analysera och utveckla </a:t>
            </a:r>
            <a:r>
              <a:rPr lang="sv-SE" dirty="0" smtClean="0"/>
              <a:t>kvaliteten</a:t>
            </a:r>
            <a:endParaRPr lang="sv-SE" dirty="0"/>
          </a:p>
          <a:p>
            <a:r>
              <a:rPr lang="sv-SE" dirty="0" smtClean="0"/>
              <a:t>Bidra till </a:t>
            </a:r>
            <a:r>
              <a:rPr lang="sv-SE" dirty="0"/>
              <a:t>att den nationella kunskapen och </a:t>
            </a:r>
            <a:r>
              <a:rPr lang="sv-SE" dirty="0" smtClean="0"/>
              <a:t>erfarenheten </a:t>
            </a:r>
            <a:r>
              <a:rPr lang="sv-SE" dirty="0"/>
              <a:t>kan delas och spridas över landet</a:t>
            </a:r>
            <a:r>
              <a:rPr lang="sv-SE" dirty="0" smtClean="0"/>
              <a:t>.</a:t>
            </a:r>
          </a:p>
        </p:txBody>
      </p:sp>
      <p:pic>
        <p:nvPicPr>
          <p:cNvPr id="4" name="Picture 8">
            <a:extLst>
              <a:ext uri="{FF2B5EF4-FFF2-40B4-BE49-F238E27FC236}">
                <a16:creationId xmlns="" xmlns:a16="http://schemas.microsoft.com/office/drawing/2014/main" id="{9D13B2AF-BA1E-4720-A33B-AC10A2F849B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031" y="311150"/>
            <a:ext cx="1485900" cy="68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1389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5">
          <a:fgClr>
            <a:schemeClr val="bg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05535"/>
          </a:xfrm>
        </p:spPr>
        <p:txBody>
          <a:bodyPr>
            <a:normAutofit/>
          </a:bodyPr>
          <a:lstStyle/>
          <a:p>
            <a:pPr algn="ctr"/>
            <a:r>
              <a:rPr lang="sv-SE" b="1" dirty="0" smtClean="0"/>
              <a:t>Hur görs uppföljningen?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sv-SE" dirty="0" err="1"/>
              <a:t>Nka</a:t>
            </a:r>
            <a:r>
              <a:rPr lang="sv-SE" dirty="0"/>
              <a:t> </a:t>
            </a:r>
            <a:r>
              <a:rPr lang="sv-SE" dirty="0" smtClean="0"/>
              <a:t>tillhandahåller ett verktyg, </a:t>
            </a:r>
            <a:r>
              <a:rPr lang="sv-SE" dirty="0" smtClean="0"/>
              <a:t>koordinatorsverktyget, till Socialstyrelsens programvara </a:t>
            </a:r>
            <a:r>
              <a:rPr lang="sv-SE" dirty="0" err="1" smtClean="0"/>
              <a:t>Sureg</a:t>
            </a:r>
            <a:r>
              <a:rPr lang="sv-SE" dirty="0" smtClean="0"/>
              <a:t>.</a:t>
            </a:r>
            <a:endParaRPr lang="sv-SE" dirty="0" smtClean="0"/>
          </a:p>
          <a:p>
            <a:pPr marL="0" indent="0">
              <a:buNone/>
            </a:pPr>
            <a:r>
              <a:rPr lang="sv-SE" dirty="0" err="1" smtClean="0"/>
              <a:t>Nka</a:t>
            </a:r>
            <a:r>
              <a:rPr lang="sv-SE" dirty="0" smtClean="0"/>
              <a:t> kommer </a:t>
            </a:r>
            <a:r>
              <a:rPr lang="sv-SE" dirty="0"/>
              <a:t>att fortsätta ge stöd för att analysera insamlad </a:t>
            </a:r>
            <a:r>
              <a:rPr lang="sv-SE" dirty="0" smtClean="0"/>
              <a:t>data</a:t>
            </a:r>
            <a:endParaRPr lang="sv-SE" dirty="0"/>
          </a:p>
          <a:p>
            <a:pPr marL="0" indent="0">
              <a:buNone/>
            </a:pPr>
            <a:endParaRPr lang="sv-SE" dirty="0" smtClean="0"/>
          </a:p>
          <a:p>
            <a:pPr marL="0" indent="0">
              <a:buNone/>
            </a:pPr>
            <a:r>
              <a:rPr lang="sv-SE" dirty="0" smtClean="0"/>
              <a:t>Koordinatorsverktyget innehåller frågor och skattningar  som bland annat handlar om</a:t>
            </a:r>
            <a:r>
              <a:rPr lang="sv-SE" dirty="0"/>
              <a:t>:</a:t>
            </a:r>
            <a:endParaRPr lang="sv-SE" dirty="0" smtClean="0"/>
          </a:p>
          <a:p>
            <a:r>
              <a:rPr lang="sv-SE" dirty="0" smtClean="0"/>
              <a:t>Barnets ålder och funktionsnedsättning</a:t>
            </a:r>
          </a:p>
          <a:p>
            <a:r>
              <a:rPr lang="sv-SE" dirty="0" smtClean="0"/>
              <a:t>Hur barnet trivs i sina olika miljöer</a:t>
            </a:r>
          </a:p>
          <a:p>
            <a:r>
              <a:rPr lang="sv-SE" dirty="0"/>
              <a:t>Förälderns egna hälsa och </a:t>
            </a:r>
            <a:r>
              <a:rPr lang="sv-SE" dirty="0" smtClean="0"/>
              <a:t>stressnivå</a:t>
            </a:r>
          </a:p>
          <a:p>
            <a:r>
              <a:rPr lang="sv-SE" dirty="0" smtClean="0"/>
              <a:t>Förälderns sysselsättningsgrad</a:t>
            </a:r>
          </a:p>
          <a:p>
            <a:pPr marL="0" indent="0">
              <a:buNone/>
            </a:pPr>
            <a:endParaRPr lang="sv-SE" sz="2200" i="1" dirty="0" smtClean="0"/>
          </a:p>
          <a:p>
            <a:pPr marL="0" indent="0">
              <a:buNone/>
            </a:pPr>
            <a:endParaRPr lang="sv-SE" dirty="0"/>
          </a:p>
        </p:txBody>
      </p:sp>
      <p:pic>
        <p:nvPicPr>
          <p:cNvPr id="4" name="Picture 8">
            <a:extLst>
              <a:ext uri="{FF2B5EF4-FFF2-40B4-BE49-F238E27FC236}">
                <a16:creationId xmlns="" xmlns:a16="http://schemas.microsoft.com/office/drawing/2014/main" id="{9D13B2AF-BA1E-4720-A33B-AC10A2F849B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031" y="311150"/>
            <a:ext cx="1485900" cy="68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Bildobjekt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1052" y="177877"/>
            <a:ext cx="1450521" cy="1450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4790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5">
          <a:fgClr>
            <a:schemeClr val="bg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8">
            <a:extLst>
              <a:ext uri="{FF2B5EF4-FFF2-40B4-BE49-F238E27FC236}">
                <a16:creationId xmlns:a16="http://schemas.microsoft.com/office/drawing/2014/main" xmlns="" id="{F9DA7711-1E70-492C-A09B-64F7FE8544F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300" y="484983"/>
            <a:ext cx="1485900" cy="68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Bildobjekt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5745" y="275433"/>
            <a:ext cx="7774300" cy="6226541"/>
          </a:xfrm>
          <a:prstGeom prst="rect">
            <a:avLst/>
          </a:prstGeom>
        </p:spPr>
      </p:pic>
      <p:pic>
        <p:nvPicPr>
          <p:cNvPr id="5" name="Platshållare för innehåll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7590" y="190548"/>
            <a:ext cx="1662019" cy="1662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342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5">
          <a:fgClr>
            <a:schemeClr val="bg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6628" y="2844370"/>
            <a:ext cx="3251716" cy="3251716"/>
          </a:xfrm>
          <a:prstGeom prst="rect">
            <a:avLst/>
          </a:prstGeom>
        </p:spPr>
      </p:pic>
      <p:pic>
        <p:nvPicPr>
          <p:cNvPr id="5" name="Picture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2438" y="436563"/>
            <a:ext cx="1485900" cy="68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latshållare för innehåll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7590" y="190548"/>
            <a:ext cx="1662019" cy="1662019"/>
          </a:xfrm>
          <a:prstGeom prst="rect">
            <a:avLst/>
          </a:prstGeom>
        </p:spPr>
      </p:pic>
      <p:pic>
        <p:nvPicPr>
          <p:cNvPr id="2" name="Bildobjekt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0769" y="2844370"/>
            <a:ext cx="6267450" cy="3209925"/>
          </a:xfrm>
          <a:prstGeom prst="rect">
            <a:avLst/>
          </a:prstGeom>
        </p:spPr>
      </p:pic>
      <p:sp>
        <p:nvSpPr>
          <p:cNvPr id="7" name="textruta 6"/>
          <p:cNvSpPr txBox="1"/>
          <p:nvPr/>
        </p:nvSpPr>
        <p:spPr>
          <a:xfrm>
            <a:off x="3222759" y="1938960"/>
            <a:ext cx="19034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3200" dirty="0" smtClean="0"/>
              <a:t>Reportage</a:t>
            </a:r>
            <a:endParaRPr lang="sv-SE" sz="3200" dirty="0"/>
          </a:p>
        </p:txBody>
      </p:sp>
      <p:sp>
        <p:nvSpPr>
          <p:cNvPr id="8" name="textruta 7"/>
          <p:cNvSpPr txBox="1"/>
          <p:nvPr/>
        </p:nvSpPr>
        <p:spPr>
          <a:xfrm>
            <a:off x="8556005" y="2056081"/>
            <a:ext cx="21529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3200" dirty="0" err="1" smtClean="0"/>
              <a:t>Poddavsnitt</a:t>
            </a:r>
            <a:endParaRPr lang="sv-SE" sz="3200" dirty="0"/>
          </a:p>
        </p:txBody>
      </p:sp>
    </p:spTree>
    <p:extLst>
      <p:ext uri="{BB962C8B-B14F-4D97-AF65-F5344CB8AC3E}">
        <p14:creationId xmlns:p14="http://schemas.microsoft.com/office/powerpoint/2010/main" val="2500515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5">
          <a:fgClr>
            <a:schemeClr val="bg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4">
            <a:extLst>
              <a:ext uri="{FF2B5EF4-FFF2-40B4-BE49-F238E27FC236}">
                <a16:creationId xmlns:a16="http://schemas.microsoft.com/office/drawing/2014/main" xmlns="" id="{8B49E6AE-65D5-4782-9419-FAEF732886CF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404037" y="972152"/>
            <a:ext cx="11196084" cy="5659654"/>
          </a:xfrm>
        </p:spPr>
        <p:txBody>
          <a:bodyPr anchor="ctr">
            <a:normAutofit/>
          </a:bodyPr>
          <a:lstStyle/>
          <a:p>
            <a:pPr algn="l"/>
            <a:r>
              <a:rPr lang="sv-SE" altLang="sv-SE" sz="4000" b="1" dirty="0" smtClean="0"/>
              <a:t/>
            </a:r>
            <a:br>
              <a:rPr lang="sv-SE" altLang="sv-SE" sz="4000" b="1" dirty="0" smtClean="0"/>
            </a:br>
            <a:r>
              <a:rPr lang="sv-SE" altLang="sv-SE" sz="4000" b="1" dirty="0"/>
              <a:t/>
            </a:r>
            <a:br>
              <a:rPr lang="sv-SE" altLang="sv-SE" sz="4000" b="1" dirty="0"/>
            </a:br>
            <a:r>
              <a:rPr lang="sv-SE" altLang="sv-SE" sz="4000" b="1" dirty="0" smtClean="0"/>
              <a:t/>
            </a:r>
            <a:br>
              <a:rPr lang="sv-SE" altLang="sv-SE" sz="4000" b="1" dirty="0" smtClean="0"/>
            </a:br>
            <a:r>
              <a:rPr lang="sv-SE" altLang="sv-SE" sz="4000" b="1" dirty="0"/>
              <a:t/>
            </a:r>
            <a:br>
              <a:rPr lang="sv-SE" altLang="sv-SE" sz="4000" b="1" dirty="0"/>
            </a:br>
            <a:r>
              <a:rPr lang="sv-SE" altLang="sv-SE" sz="4800" b="1" dirty="0" smtClean="0"/>
              <a:t/>
            </a:r>
            <a:br>
              <a:rPr lang="sv-SE" altLang="sv-SE" sz="4800" b="1" dirty="0" smtClean="0"/>
            </a:br>
            <a:r>
              <a:rPr lang="sv-SE" altLang="sv-SE" sz="4800" b="1" dirty="0" smtClean="0"/>
              <a:t/>
            </a:r>
            <a:br>
              <a:rPr lang="sv-SE" altLang="sv-SE" sz="4800" b="1" dirty="0" smtClean="0"/>
            </a:br>
            <a:endParaRPr lang="sv-SE" altLang="sv-SE" sz="4800" b="1" dirty="0"/>
          </a:p>
        </p:txBody>
      </p:sp>
      <p:pic>
        <p:nvPicPr>
          <p:cNvPr id="2053" name="Picture 8">
            <a:extLst>
              <a:ext uri="{FF2B5EF4-FFF2-40B4-BE49-F238E27FC236}">
                <a16:creationId xmlns:a16="http://schemas.microsoft.com/office/drawing/2014/main" xmlns="" id="{F9DA7711-1E70-492C-A09B-64F7FE8544F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300" y="484983"/>
            <a:ext cx="1485900" cy="68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latshållare för innehåll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4499" y="342948"/>
            <a:ext cx="1662019" cy="1662019"/>
          </a:xfrm>
          <a:prstGeom prst="rect">
            <a:avLst/>
          </a:prstGeom>
        </p:spPr>
      </p:pic>
      <p:sp>
        <p:nvSpPr>
          <p:cNvPr id="7" name="Rektangel 6"/>
          <p:cNvSpPr/>
          <p:nvPr/>
        </p:nvSpPr>
        <p:spPr>
          <a:xfrm>
            <a:off x="2606954" y="342948"/>
            <a:ext cx="6538424" cy="525829"/>
          </a:xfrm>
          <a:prstGeom prst="rect">
            <a:avLst/>
          </a:prstGeom>
          <a:solidFill>
            <a:srgbClr val="D8A4D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2000" b="1" dirty="0" smtClean="0">
                <a:solidFill>
                  <a:schemeClr val="tx1"/>
                </a:solidFill>
              </a:rPr>
              <a:t>BESLUTA om, PLANERA för och ARBETA som koordinator</a:t>
            </a:r>
            <a:endParaRPr lang="sv-SE" sz="2000" b="1" dirty="0">
              <a:solidFill>
                <a:schemeClr val="tx1"/>
              </a:solidFill>
            </a:endParaRPr>
          </a:p>
        </p:txBody>
      </p:sp>
      <p:pic>
        <p:nvPicPr>
          <p:cNvPr id="2" name="Bildobjekt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06954" y="1062315"/>
            <a:ext cx="6600825" cy="2847975"/>
          </a:xfrm>
          <a:prstGeom prst="rect">
            <a:avLst/>
          </a:prstGeom>
        </p:spPr>
      </p:pic>
      <p:pic>
        <p:nvPicPr>
          <p:cNvPr id="3" name="Bildobjekt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09091" y="3934831"/>
            <a:ext cx="3267075" cy="2800350"/>
          </a:xfrm>
          <a:prstGeom prst="rect">
            <a:avLst/>
          </a:prstGeom>
        </p:spPr>
      </p:pic>
      <p:pic>
        <p:nvPicPr>
          <p:cNvPr id="4" name="Bildobjekt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59812" y="3824677"/>
            <a:ext cx="3228975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6492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5">
          <a:fgClr>
            <a:schemeClr val="bg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b="1" dirty="0" smtClean="0"/>
              <a:t>Nationellt nätverk för koordinatorer</a:t>
            </a:r>
            <a:endParaRPr lang="sv-SE" b="1" dirty="0">
              <a:solidFill>
                <a:srgbClr val="FF0000"/>
              </a:solidFill>
            </a:endParaRP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lvl="1" indent="0">
              <a:buNone/>
            </a:pPr>
            <a:r>
              <a:rPr lang="sv-SE" sz="4000" dirty="0" smtClean="0"/>
              <a:t>En digital mötesplats för att </a:t>
            </a:r>
          </a:p>
          <a:p>
            <a:pPr marL="457200" lvl="1" indent="0">
              <a:buNone/>
            </a:pPr>
            <a:r>
              <a:rPr lang="sv-SE" sz="4000" dirty="0" smtClean="0"/>
              <a:t>- dela erfarenheter</a:t>
            </a:r>
          </a:p>
          <a:p>
            <a:pPr marL="457200" lvl="1" indent="0">
              <a:buNone/>
            </a:pPr>
            <a:r>
              <a:rPr lang="sv-SE" sz="4000" dirty="0" smtClean="0"/>
              <a:t>- ge varandra råd och stöd</a:t>
            </a:r>
          </a:p>
          <a:p>
            <a:pPr marL="457200" lvl="1" indent="0">
              <a:buNone/>
            </a:pPr>
            <a:r>
              <a:rPr lang="sv-SE" sz="4000" dirty="0" smtClean="0"/>
              <a:t>- utveckling av koordinatorstödet </a:t>
            </a:r>
          </a:p>
          <a:p>
            <a:pPr marL="457200" lvl="1" indent="0">
              <a:buNone/>
            </a:pPr>
            <a:r>
              <a:rPr lang="sv-SE" sz="4000" dirty="0" smtClean="0"/>
              <a:t>- kompetensutveckling för koordinatorerna</a:t>
            </a:r>
          </a:p>
          <a:p>
            <a:endParaRPr lang="sv-SE" sz="4400" dirty="0"/>
          </a:p>
        </p:txBody>
      </p:sp>
      <p:pic>
        <p:nvPicPr>
          <p:cNvPr id="7" name="Picture 8">
            <a:extLst>
              <a:ext uri="{FF2B5EF4-FFF2-40B4-BE49-F238E27FC236}">
                <a16:creationId xmlns:a16="http://schemas.microsoft.com/office/drawing/2014/main" xmlns="" id="{F9DA7711-1E70-492C-A09B-64F7FE8544F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043" y="468523"/>
            <a:ext cx="1485900" cy="68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latshållare för innehåll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2790" y="326489"/>
            <a:ext cx="1662019" cy="1662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565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5">
          <a:fgClr>
            <a:schemeClr val="bg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1" name="Rectangle 2"/>
          <p:cNvSpPr>
            <a:spLocks noGrp="1"/>
          </p:cNvSpPr>
          <p:nvPr>
            <p:ph type="title"/>
          </p:nvPr>
        </p:nvSpPr>
        <p:spPr>
          <a:xfrm>
            <a:off x="4935930" y="451256"/>
            <a:ext cx="1800225" cy="1325563"/>
          </a:xfrm>
        </p:spPr>
        <p:txBody>
          <a:bodyPr>
            <a:normAutofit fontScale="90000"/>
          </a:bodyPr>
          <a:lstStyle/>
          <a:p>
            <a:r>
              <a:rPr lang="sv-SE" sz="6000" b="1" dirty="0" smtClean="0">
                <a:solidFill>
                  <a:schemeClr val="folHlink"/>
                </a:solidFill>
              </a:rPr>
              <a:t>TACK!</a:t>
            </a:r>
            <a:r>
              <a:rPr lang="sv-SE" sz="4000" b="1" dirty="0" smtClean="0">
                <a:solidFill>
                  <a:schemeClr val="folHlink"/>
                </a:solidFill>
              </a:rPr>
              <a:t> </a:t>
            </a:r>
            <a:endParaRPr lang="sv-SE" sz="4000" b="1" dirty="0">
              <a:solidFill>
                <a:schemeClr val="folHlink"/>
              </a:solidFill>
            </a:endParaRPr>
          </a:p>
        </p:txBody>
      </p:sp>
      <p:pic>
        <p:nvPicPr>
          <p:cNvPr id="133124" name="Picture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9613" y="588963"/>
            <a:ext cx="1485900" cy="68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ktangel 1"/>
          <p:cNvSpPr/>
          <p:nvPr/>
        </p:nvSpPr>
        <p:spPr>
          <a:xfrm>
            <a:off x="4082699" y="5478671"/>
            <a:ext cx="3506688" cy="105841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Mona Pihl</a:t>
            </a:r>
          </a:p>
          <a:p>
            <a:pPr algn="ctr"/>
            <a:r>
              <a:rPr lang="sv-SE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mona.pihl@anhoriga.se</a:t>
            </a:r>
            <a:endParaRPr lang="sv-SE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sv-SE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070-2443550</a:t>
            </a:r>
            <a:endParaRPr lang="sv-SE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sv-SE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www.anhoriga.se</a:t>
            </a:r>
          </a:p>
        </p:txBody>
      </p:sp>
      <p:pic>
        <p:nvPicPr>
          <p:cNvPr id="7" name="Platshållare för innehåll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0109" y="1577281"/>
            <a:ext cx="4038665" cy="4038665"/>
          </a:xfrm>
          <a:prstGeom prst="rect">
            <a:avLst/>
          </a:prstGeom>
        </p:spPr>
      </p:pic>
      <p:pic>
        <p:nvPicPr>
          <p:cNvPr id="9" name="Platshållare för innehåll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1533" y="283027"/>
            <a:ext cx="1662019" cy="1662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18426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5">
          <a:fgClr>
            <a:schemeClr val="bg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68028"/>
          </a:xfrm>
        </p:spPr>
        <p:txBody>
          <a:bodyPr>
            <a:normAutofit fontScale="90000"/>
          </a:bodyPr>
          <a:lstStyle/>
          <a:p>
            <a:pPr algn="ctr"/>
            <a:r>
              <a:rPr lang="sv-SE" b="1" dirty="0"/>
              <a:t>Vad </a:t>
            </a:r>
            <a:r>
              <a:rPr lang="sv-SE" b="1" dirty="0" smtClean="0"/>
              <a:t>gör en koordinator? </a:t>
            </a:r>
            <a:endParaRPr lang="sv-SE" b="1" dirty="0"/>
          </a:p>
        </p:txBody>
      </p:sp>
      <p:sp>
        <p:nvSpPr>
          <p:cNvPr id="5" name="Ellips 4"/>
          <p:cNvSpPr/>
          <p:nvPr/>
        </p:nvSpPr>
        <p:spPr>
          <a:xfrm>
            <a:off x="861018" y="4892380"/>
            <a:ext cx="3228852" cy="1491784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i="1" dirty="0" smtClean="0">
                <a:solidFill>
                  <a:schemeClr val="tx1"/>
                </a:solidFill>
              </a:rPr>
              <a:t>Koordinatorn har föräldern som uppdragsgivare</a:t>
            </a:r>
            <a:endParaRPr lang="sv-SE" i="1" dirty="0">
              <a:solidFill>
                <a:schemeClr val="tx1"/>
              </a:solidFill>
            </a:endParaRPr>
          </a:p>
        </p:txBody>
      </p:sp>
      <p:sp>
        <p:nvSpPr>
          <p:cNvPr id="6" name="Ellips 5"/>
          <p:cNvSpPr/>
          <p:nvPr/>
        </p:nvSpPr>
        <p:spPr>
          <a:xfrm>
            <a:off x="1890676" y="2895850"/>
            <a:ext cx="6409465" cy="199653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v-SE" i="1" dirty="0">
                <a:solidFill>
                  <a:schemeClr val="tx1"/>
                </a:solidFill>
              </a:rPr>
              <a:t>Det koordinatorn gör måste ha som mål att bidra till att föräldern får bättre förutsättningar i sitt föräldraskap. Koordinatorn avlastar och sänker stressen, och bidrar till att hitta rutiner som bär över </a:t>
            </a:r>
            <a:r>
              <a:rPr lang="sv-SE" i="1" dirty="0" smtClean="0">
                <a:solidFill>
                  <a:schemeClr val="tx1"/>
                </a:solidFill>
              </a:rPr>
              <a:t>tid</a:t>
            </a:r>
            <a:endParaRPr lang="sv-SE" i="1" dirty="0"/>
          </a:p>
        </p:txBody>
      </p:sp>
      <p:sp>
        <p:nvSpPr>
          <p:cNvPr id="11" name="Ellips 10"/>
          <p:cNvSpPr/>
          <p:nvPr/>
        </p:nvSpPr>
        <p:spPr>
          <a:xfrm>
            <a:off x="201566" y="1255517"/>
            <a:ext cx="2619500" cy="1964476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i="1" dirty="0" smtClean="0">
                <a:solidFill>
                  <a:schemeClr val="tx1"/>
                </a:solidFill>
              </a:rPr>
              <a:t>Koordinatorn har kunnat vara en utomstående, och neutral, part</a:t>
            </a:r>
            <a:endParaRPr lang="sv-SE" i="1" dirty="0">
              <a:solidFill>
                <a:schemeClr val="tx1"/>
              </a:solidFill>
            </a:endParaRPr>
          </a:p>
        </p:txBody>
      </p:sp>
      <p:sp>
        <p:nvSpPr>
          <p:cNvPr id="7" name="Ellips 6"/>
          <p:cNvSpPr/>
          <p:nvPr/>
        </p:nvSpPr>
        <p:spPr>
          <a:xfrm>
            <a:off x="2836896" y="1222742"/>
            <a:ext cx="5264730" cy="1017606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i="1" dirty="0" smtClean="0">
                <a:solidFill>
                  <a:schemeClr val="tx1"/>
                </a:solidFill>
              </a:rPr>
              <a:t>Koordinatorn kan ha dialoger över mellanrummen mellan olika professioners område</a:t>
            </a:r>
            <a:endParaRPr lang="sv-SE" i="1" dirty="0">
              <a:solidFill>
                <a:schemeClr val="tx1"/>
              </a:solidFill>
            </a:endParaRPr>
          </a:p>
        </p:txBody>
      </p:sp>
      <p:sp>
        <p:nvSpPr>
          <p:cNvPr id="10" name="Ellips 9"/>
          <p:cNvSpPr/>
          <p:nvPr/>
        </p:nvSpPr>
        <p:spPr>
          <a:xfrm>
            <a:off x="8300141" y="2302053"/>
            <a:ext cx="3641767" cy="1187594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i="1" dirty="0" smtClean="0">
                <a:solidFill>
                  <a:schemeClr val="tx1"/>
                </a:solidFill>
              </a:rPr>
              <a:t>Koordinatorn ”gör saker” i samarbete med föräldern</a:t>
            </a:r>
          </a:p>
        </p:txBody>
      </p:sp>
      <p:sp>
        <p:nvSpPr>
          <p:cNvPr id="13" name="Ellips 12"/>
          <p:cNvSpPr/>
          <p:nvPr/>
        </p:nvSpPr>
        <p:spPr>
          <a:xfrm>
            <a:off x="6100947" y="4548591"/>
            <a:ext cx="5853304" cy="199653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v-SE" i="1" dirty="0">
                <a:solidFill>
                  <a:schemeClr val="tx1"/>
                </a:solidFill>
              </a:rPr>
              <a:t>Målet är att stärka föräldern i sitt föräldraskap, genom coachande och uppmuntrande förhållningssätt, så att koordinatorstödet på sikt inte ska </a:t>
            </a:r>
            <a:r>
              <a:rPr lang="sv-SE" i="1" dirty="0" smtClean="0">
                <a:solidFill>
                  <a:schemeClr val="tx1"/>
                </a:solidFill>
              </a:rPr>
              <a:t>behövas</a:t>
            </a:r>
            <a:endParaRPr lang="sv-SE" i="1" dirty="0">
              <a:solidFill>
                <a:schemeClr val="tx1"/>
              </a:solidFill>
            </a:endParaRPr>
          </a:p>
        </p:txBody>
      </p:sp>
      <p:pic>
        <p:nvPicPr>
          <p:cNvPr id="14" name="Picture 8">
            <a:extLst>
              <a:ext uri="{FF2B5EF4-FFF2-40B4-BE49-F238E27FC236}">
                <a16:creationId xmlns:a16="http://schemas.microsoft.com/office/drawing/2014/main" xmlns="" id="{F9DA7711-1E70-492C-A09B-64F7FE8544F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550" y="260593"/>
            <a:ext cx="1485900" cy="68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Bildobjekt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1052" y="177877"/>
            <a:ext cx="1450521" cy="1450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4678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1" grpId="0" animBg="1"/>
      <p:bldP spid="7" grpId="0" animBg="1"/>
      <p:bldP spid="10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5">
          <a:fgClr>
            <a:schemeClr val="bg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xmlns="" id="{E3A596C9-AA17-4B47-B197-1CA078D983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74906"/>
          </a:xfrm>
        </p:spPr>
        <p:txBody>
          <a:bodyPr>
            <a:normAutofit/>
          </a:bodyPr>
          <a:lstStyle/>
          <a:p>
            <a:pPr algn="ctr"/>
            <a:r>
              <a:rPr lang="sv-SE" sz="4000" b="1" dirty="0" smtClean="0"/>
              <a:t>Hur arbetar en koordinator?</a:t>
            </a:r>
            <a:endParaRPr lang="sv-SE" sz="4000" b="1" dirty="0"/>
          </a:p>
        </p:txBody>
      </p:sp>
      <p:graphicFrame>
        <p:nvGraphicFramePr>
          <p:cNvPr id="4" name="Platshållare för innehåll 3">
            <a:hlinkClick r:id="" action="ppaction://hlinkshowjump?jump=lastslide" highlightClick="1"/>
            <a:extLst>
              <a:ext uri="{FF2B5EF4-FFF2-40B4-BE49-F238E27FC236}">
                <a16:creationId xmlns:a16="http://schemas.microsoft.com/office/drawing/2014/main" xmlns="" id="{43777A4C-F43C-49D2-B6DD-2F4339AFD4E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13487506"/>
              </p:ext>
            </p:extLst>
          </p:nvPr>
        </p:nvGraphicFramePr>
        <p:xfrm>
          <a:off x="838200" y="1331650"/>
          <a:ext cx="10587362" cy="53443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Stjärna: 5 punkter 2">
            <a:extLst>
              <a:ext uri="{FF2B5EF4-FFF2-40B4-BE49-F238E27FC236}">
                <a16:creationId xmlns:a16="http://schemas.microsoft.com/office/drawing/2014/main" xmlns="" id="{817241D5-3AF0-45D2-A456-3C67F90298DB}"/>
              </a:ext>
            </a:extLst>
          </p:cNvPr>
          <p:cNvSpPr/>
          <p:nvPr/>
        </p:nvSpPr>
        <p:spPr>
          <a:xfrm>
            <a:off x="5665803" y="4474346"/>
            <a:ext cx="1098981" cy="1171852"/>
          </a:xfrm>
          <a:prstGeom prst="star5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200" dirty="0">
                <a:solidFill>
                  <a:schemeClr val="tx1"/>
                </a:solidFill>
              </a:rPr>
              <a:t>Vi gör</a:t>
            </a:r>
          </a:p>
        </p:txBody>
      </p:sp>
      <p:sp>
        <p:nvSpPr>
          <p:cNvPr id="6" name="Vänster 5"/>
          <p:cNvSpPr/>
          <p:nvPr/>
        </p:nvSpPr>
        <p:spPr>
          <a:xfrm rot="21381010">
            <a:off x="8816444" y="4915133"/>
            <a:ext cx="2703616" cy="900911"/>
          </a:xfrm>
          <a:prstGeom prst="lef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 smtClean="0">
                <a:solidFill>
                  <a:schemeClr val="tx1"/>
                </a:solidFill>
              </a:rPr>
              <a:t>Gemensam plan</a:t>
            </a:r>
            <a:endParaRPr lang="sv-SE" dirty="0">
              <a:solidFill>
                <a:schemeClr val="tx1"/>
              </a:solidFill>
            </a:endParaRPr>
          </a:p>
        </p:txBody>
      </p:sp>
      <p:sp>
        <p:nvSpPr>
          <p:cNvPr id="7" name="Höger 6"/>
          <p:cNvSpPr/>
          <p:nvPr/>
        </p:nvSpPr>
        <p:spPr>
          <a:xfrm>
            <a:off x="717768" y="4674324"/>
            <a:ext cx="2512320" cy="971874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 smtClean="0">
                <a:solidFill>
                  <a:schemeClr val="tx1"/>
                </a:solidFill>
              </a:rPr>
              <a:t>Visa på framsteg</a:t>
            </a:r>
            <a:endParaRPr lang="sv-SE" dirty="0">
              <a:solidFill>
                <a:schemeClr val="tx1"/>
              </a:solidFill>
            </a:endParaRPr>
          </a:p>
        </p:txBody>
      </p:sp>
      <p:pic>
        <p:nvPicPr>
          <p:cNvPr id="8" name="Bildobjekt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1052" y="177877"/>
            <a:ext cx="1450521" cy="1450521"/>
          </a:xfrm>
          <a:prstGeom prst="rect">
            <a:avLst/>
          </a:prstGeom>
        </p:spPr>
      </p:pic>
      <p:sp>
        <p:nvSpPr>
          <p:cNvPr id="5" name="Vänster 4"/>
          <p:cNvSpPr/>
          <p:nvPr/>
        </p:nvSpPr>
        <p:spPr>
          <a:xfrm rot="20382697">
            <a:off x="8300851" y="1331650"/>
            <a:ext cx="2703616" cy="900911"/>
          </a:xfrm>
          <a:prstGeom prst="lef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 smtClean="0">
                <a:solidFill>
                  <a:schemeClr val="tx1"/>
                </a:solidFill>
              </a:rPr>
              <a:t>Tydlighet</a:t>
            </a:r>
            <a:endParaRPr lang="sv-SE" dirty="0">
              <a:solidFill>
                <a:schemeClr val="tx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F9DA7711-1E70-492C-A09B-64F7FE8544F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550" y="260593"/>
            <a:ext cx="1485900" cy="68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9768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5">
          <a:fgClr>
            <a:schemeClr val="bg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8199" y="1025709"/>
            <a:ext cx="10515600" cy="3320660"/>
          </a:xfrm>
        </p:spPr>
        <p:txBody>
          <a:bodyPr>
            <a:normAutofit/>
          </a:bodyPr>
          <a:lstStyle/>
          <a:p>
            <a:pPr algn="ctr"/>
            <a:r>
              <a:rPr lang="sv-SE" b="1" dirty="0" smtClean="0"/>
              <a:t>Projektet </a:t>
            </a:r>
            <a:br>
              <a:rPr lang="sv-SE" b="1" dirty="0" smtClean="0"/>
            </a:br>
            <a:r>
              <a:rPr lang="sv-SE" sz="5400" b="1" dirty="0" smtClean="0"/>
              <a:t>Koordinatorstöd för föräldrar som har barn med funktionsnedsättning</a:t>
            </a:r>
            <a:endParaRPr lang="sv-SE" sz="5400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38199" y="4845132"/>
            <a:ext cx="10734675" cy="133183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sv-SE" dirty="0" smtClean="0"/>
          </a:p>
          <a:p>
            <a:pPr marL="0" indent="0" algn="ctr">
              <a:buNone/>
            </a:pPr>
            <a:r>
              <a:rPr lang="sv-SE" sz="4400" dirty="0" smtClean="0"/>
              <a:t>2019-2021  </a:t>
            </a:r>
            <a:endParaRPr lang="sv-SE" sz="4400" dirty="0"/>
          </a:p>
          <a:p>
            <a:pPr marL="0" indent="0" algn="ctr">
              <a:buNone/>
            </a:pPr>
            <a:endParaRPr lang="sv-SE" sz="3200" dirty="0"/>
          </a:p>
        </p:txBody>
      </p:sp>
      <p:pic>
        <p:nvPicPr>
          <p:cNvPr id="4" name="Picture 8">
            <a:extLst>
              <a:ext uri="{FF2B5EF4-FFF2-40B4-BE49-F238E27FC236}">
                <a16:creationId xmlns:a16="http://schemas.microsoft.com/office/drawing/2014/main" xmlns="" id="{F9DA7711-1E70-492C-A09B-64F7FE8544F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550" y="260593"/>
            <a:ext cx="1485900" cy="68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Bildobjekt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1052" y="177877"/>
            <a:ext cx="1450521" cy="1450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2723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5">
          <a:fgClr>
            <a:schemeClr val="bg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8">
            <a:extLst>
              <a:ext uri="{FF2B5EF4-FFF2-40B4-BE49-F238E27FC236}">
                <a16:creationId xmlns:a16="http://schemas.microsoft.com/office/drawing/2014/main" xmlns="" id="{F9DA7711-1E70-492C-A09B-64F7FE8544F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850" y="344756"/>
            <a:ext cx="1560679" cy="723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Bildobjekt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8039" y="2684179"/>
            <a:ext cx="4374271" cy="3838646"/>
          </a:xfrm>
          <a:prstGeom prst="rect">
            <a:avLst/>
          </a:prstGeom>
        </p:spPr>
      </p:pic>
      <p:pic>
        <p:nvPicPr>
          <p:cNvPr id="5" name="Bildobjekt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4816" y="465949"/>
            <a:ext cx="4096973" cy="6056876"/>
          </a:xfrm>
          <a:prstGeom prst="rect">
            <a:avLst/>
          </a:prstGeom>
        </p:spPr>
      </p:pic>
      <p:sp>
        <p:nvSpPr>
          <p:cNvPr id="2" name="Höger 1"/>
          <p:cNvSpPr/>
          <p:nvPr/>
        </p:nvSpPr>
        <p:spPr>
          <a:xfrm rot="9670130">
            <a:off x="9491472" y="2696859"/>
            <a:ext cx="1977176" cy="737603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6" name="Bildobjekt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1052" y="177877"/>
            <a:ext cx="1450521" cy="1450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5284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5">
          <a:fgClr>
            <a:schemeClr val="bg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8199" y="1025709"/>
            <a:ext cx="10515600" cy="933720"/>
          </a:xfrm>
        </p:spPr>
        <p:txBody>
          <a:bodyPr>
            <a:normAutofit/>
          </a:bodyPr>
          <a:lstStyle/>
          <a:p>
            <a:pPr algn="ctr"/>
            <a:r>
              <a:rPr lang="sv-SE" b="1" dirty="0" smtClean="0"/>
              <a:t>Syfte och mål</a:t>
            </a:r>
            <a:endParaRPr lang="sv-SE" sz="5400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38199" y="1797400"/>
            <a:ext cx="10734675" cy="4379562"/>
          </a:xfrm>
        </p:spPr>
        <p:txBody>
          <a:bodyPr>
            <a:normAutofit/>
          </a:bodyPr>
          <a:lstStyle/>
          <a:p>
            <a:pPr marL="0" indent="0">
              <a:lnSpc>
                <a:spcPts val="1320"/>
              </a:lnSpc>
              <a:spcAft>
                <a:spcPts val="600"/>
              </a:spcAft>
              <a:buNone/>
            </a:pPr>
            <a:endParaRPr lang="sv-SE" sz="20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lnSpc>
                <a:spcPts val="1320"/>
              </a:lnSpc>
              <a:spcAft>
                <a:spcPts val="600"/>
              </a:spcAft>
              <a:buNone/>
            </a:pPr>
            <a:r>
              <a:rPr lang="sv-SE" sz="3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Att </a:t>
            </a:r>
            <a:r>
              <a:rPr lang="sv-SE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genom stödet till föräldrarna bidra till att </a:t>
            </a:r>
            <a:r>
              <a:rPr lang="sv-SE" sz="3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barnen </a:t>
            </a:r>
            <a:r>
              <a:rPr lang="sv-SE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får ökad </a:t>
            </a:r>
            <a:endParaRPr lang="sv-SE" sz="32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lnSpc>
                <a:spcPts val="1320"/>
              </a:lnSpc>
              <a:spcAft>
                <a:spcPts val="600"/>
              </a:spcAft>
              <a:buNone/>
            </a:pPr>
            <a:r>
              <a:rPr lang="sv-SE" sz="3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livskvalitet och hälsa </a:t>
            </a:r>
          </a:p>
          <a:p>
            <a:pPr marL="0" indent="0">
              <a:lnSpc>
                <a:spcPts val="1320"/>
              </a:lnSpc>
              <a:spcAft>
                <a:spcPts val="600"/>
              </a:spcAft>
              <a:buNone/>
            </a:pPr>
            <a:endParaRPr lang="sv-SE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lnSpc>
                <a:spcPts val="1320"/>
              </a:lnSpc>
              <a:spcAft>
                <a:spcPts val="600"/>
              </a:spcAft>
              <a:buNone/>
            </a:pPr>
            <a:r>
              <a:rPr lang="sv-SE" sz="3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Att </a:t>
            </a:r>
            <a:r>
              <a:rPr lang="sv-SE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föräldrarna upplever en förbättrad hälsa, </a:t>
            </a:r>
            <a:r>
              <a:rPr lang="sv-SE" sz="3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minskad </a:t>
            </a:r>
            <a:r>
              <a:rPr lang="sv-SE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stress </a:t>
            </a:r>
            <a:r>
              <a:rPr lang="sv-SE" sz="3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och</a:t>
            </a:r>
          </a:p>
          <a:p>
            <a:pPr marL="0" indent="0">
              <a:lnSpc>
                <a:spcPts val="1320"/>
              </a:lnSpc>
              <a:spcAft>
                <a:spcPts val="600"/>
              </a:spcAft>
              <a:buNone/>
            </a:pPr>
            <a:r>
              <a:rPr lang="sv-SE" sz="3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oro </a:t>
            </a:r>
            <a:r>
              <a:rPr lang="sv-SE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samt ökad </a:t>
            </a:r>
            <a:r>
              <a:rPr lang="sv-SE" sz="3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livskvalitet</a:t>
            </a:r>
            <a:r>
              <a:rPr lang="sv-SE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sv-SE" sz="32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lnSpc>
                <a:spcPts val="1320"/>
              </a:lnSpc>
              <a:spcAft>
                <a:spcPts val="600"/>
              </a:spcAft>
              <a:buNone/>
            </a:pPr>
            <a:r>
              <a:rPr lang="sv-SE" sz="3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sv-SE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lnSpc>
                <a:spcPts val="1320"/>
              </a:lnSpc>
              <a:spcAft>
                <a:spcPts val="600"/>
              </a:spcAft>
              <a:buNone/>
            </a:pPr>
            <a:r>
              <a:rPr lang="sv-SE" sz="3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Att </a:t>
            </a:r>
            <a:r>
              <a:rPr lang="sv-SE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föräldrarna får större möjlighet </a:t>
            </a:r>
            <a:r>
              <a:rPr lang="sv-SE" sz="3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till</a:t>
            </a:r>
          </a:p>
          <a:p>
            <a:pPr marL="0" indent="0">
              <a:lnSpc>
                <a:spcPts val="1320"/>
              </a:lnSpc>
              <a:spcAft>
                <a:spcPts val="600"/>
              </a:spcAft>
              <a:buNone/>
            </a:pPr>
            <a:r>
              <a:rPr lang="sv-SE" sz="3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förvärvsarbete/sysselsättning </a:t>
            </a:r>
            <a:r>
              <a:rPr lang="sv-SE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i den grad de </a:t>
            </a:r>
            <a:r>
              <a:rPr lang="sv-SE" sz="3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önskar</a:t>
            </a:r>
          </a:p>
          <a:p>
            <a:pPr marL="0" indent="0">
              <a:lnSpc>
                <a:spcPts val="1320"/>
              </a:lnSpc>
              <a:spcAft>
                <a:spcPts val="600"/>
              </a:spcAft>
              <a:buNone/>
            </a:pPr>
            <a:endParaRPr lang="sv-SE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lnSpc>
                <a:spcPts val="1320"/>
              </a:lnSpc>
              <a:spcAft>
                <a:spcPts val="600"/>
              </a:spcAft>
              <a:buNone/>
            </a:pPr>
            <a:r>
              <a:rPr lang="sv-SE" sz="3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Att </a:t>
            </a:r>
            <a:r>
              <a:rPr lang="sv-SE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föräldrarnas sjukskrivning och behov av ledighet från </a:t>
            </a:r>
            <a:r>
              <a:rPr lang="sv-SE" sz="3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arbetet</a:t>
            </a:r>
          </a:p>
          <a:p>
            <a:pPr marL="0" indent="0">
              <a:lnSpc>
                <a:spcPts val="1320"/>
              </a:lnSpc>
              <a:spcAft>
                <a:spcPts val="600"/>
              </a:spcAft>
              <a:buNone/>
            </a:pPr>
            <a:r>
              <a:rPr lang="sv-SE" sz="3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för </a:t>
            </a:r>
            <a:r>
              <a:rPr lang="sv-SE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att ordna stöd till barnet minskar</a:t>
            </a:r>
            <a:r>
              <a:rPr lang="sv-SE" sz="32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sv-SE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" name="Picture 8">
            <a:extLst>
              <a:ext uri="{FF2B5EF4-FFF2-40B4-BE49-F238E27FC236}">
                <a16:creationId xmlns:a16="http://schemas.microsoft.com/office/drawing/2014/main" xmlns="" id="{F9DA7711-1E70-492C-A09B-64F7FE8544F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550" y="260593"/>
            <a:ext cx="1485900" cy="68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Bildobjekt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1052" y="177877"/>
            <a:ext cx="1450521" cy="1450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5845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5">
          <a:fgClr>
            <a:schemeClr val="bg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8199" y="1025709"/>
            <a:ext cx="10515600" cy="933720"/>
          </a:xfrm>
        </p:spPr>
        <p:txBody>
          <a:bodyPr>
            <a:normAutofit/>
          </a:bodyPr>
          <a:lstStyle/>
          <a:p>
            <a:pPr algn="ctr"/>
            <a:r>
              <a:rPr lang="sv-SE" b="1" dirty="0" smtClean="0"/>
              <a:t>Syfte och mål</a:t>
            </a:r>
            <a:endParaRPr lang="sv-SE" sz="5400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38199" y="1797400"/>
            <a:ext cx="10734675" cy="4379562"/>
          </a:xfrm>
        </p:spPr>
        <p:txBody>
          <a:bodyPr>
            <a:normAutofit/>
          </a:bodyPr>
          <a:lstStyle/>
          <a:p>
            <a:pPr marL="0" indent="0">
              <a:lnSpc>
                <a:spcPts val="1320"/>
              </a:lnSpc>
              <a:spcAft>
                <a:spcPts val="600"/>
              </a:spcAft>
              <a:buNone/>
            </a:pPr>
            <a:endParaRPr lang="sv-SE" sz="32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lnSpc>
                <a:spcPts val="1320"/>
              </a:lnSpc>
              <a:spcAft>
                <a:spcPts val="600"/>
              </a:spcAft>
              <a:buNone/>
            </a:pPr>
            <a:r>
              <a:rPr lang="sv-SE" sz="3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Att </a:t>
            </a:r>
            <a:r>
              <a:rPr lang="sv-SE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få samlad kunskap och empirisk erfarenhet av </a:t>
            </a:r>
            <a:r>
              <a:rPr lang="sv-SE" sz="3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hur</a:t>
            </a:r>
          </a:p>
          <a:p>
            <a:pPr marL="0" indent="0">
              <a:lnSpc>
                <a:spcPts val="1320"/>
              </a:lnSpc>
              <a:spcAft>
                <a:spcPts val="600"/>
              </a:spcAft>
              <a:buNone/>
            </a:pPr>
            <a:r>
              <a:rPr lang="sv-SE" sz="3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koordinatorfunktionen </a:t>
            </a:r>
            <a:r>
              <a:rPr lang="sv-SE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fungerade i praktiken under </a:t>
            </a:r>
            <a:r>
              <a:rPr lang="sv-SE" sz="3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svenska</a:t>
            </a:r>
          </a:p>
          <a:p>
            <a:pPr marL="0" indent="0">
              <a:lnSpc>
                <a:spcPts val="1320"/>
              </a:lnSpc>
              <a:spcAft>
                <a:spcPts val="600"/>
              </a:spcAft>
              <a:buNone/>
            </a:pPr>
            <a:r>
              <a:rPr lang="sv-SE" sz="3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förhållanden</a:t>
            </a:r>
            <a:r>
              <a:rPr lang="sv-SE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sv-SE" sz="32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lnSpc>
                <a:spcPts val="1320"/>
              </a:lnSpc>
              <a:spcAft>
                <a:spcPts val="600"/>
              </a:spcAft>
              <a:buNone/>
            </a:pPr>
            <a:endParaRPr lang="sv-SE" sz="32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lnSpc>
                <a:spcPts val="1320"/>
              </a:lnSpc>
              <a:spcAft>
                <a:spcPts val="600"/>
              </a:spcAft>
              <a:buNone/>
            </a:pPr>
            <a:r>
              <a:rPr lang="sv-SE" sz="3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Att undersöka vilka </a:t>
            </a:r>
            <a:r>
              <a:rPr lang="sv-SE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omständigheter som främst påverkar </a:t>
            </a:r>
            <a:endParaRPr lang="sv-SE" sz="32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lnSpc>
                <a:spcPts val="1320"/>
              </a:lnSpc>
              <a:spcAft>
                <a:spcPts val="600"/>
              </a:spcAft>
              <a:buNone/>
            </a:pPr>
            <a:r>
              <a:rPr lang="sv-SE" sz="3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effekten </a:t>
            </a:r>
            <a:r>
              <a:rPr lang="sv-SE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av </a:t>
            </a:r>
            <a:r>
              <a:rPr lang="sv-SE" sz="3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koordinatorstödet </a:t>
            </a:r>
          </a:p>
          <a:p>
            <a:pPr marL="0" indent="0">
              <a:lnSpc>
                <a:spcPts val="1320"/>
              </a:lnSpc>
              <a:spcAft>
                <a:spcPts val="600"/>
              </a:spcAft>
              <a:buNone/>
            </a:pPr>
            <a:endParaRPr lang="sv-SE" sz="32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lnSpc>
                <a:spcPts val="1320"/>
              </a:lnSpc>
              <a:spcAft>
                <a:spcPts val="600"/>
              </a:spcAft>
              <a:buNone/>
            </a:pPr>
            <a:r>
              <a:rPr lang="sv-SE" sz="3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Att göra en systematisk uppföljning och utvärdering av stödets</a:t>
            </a:r>
          </a:p>
          <a:p>
            <a:pPr marL="0" indent="0">
              <a:lnSpc>
                <a:spcPts val="1320"/>
              </a:lnSpc>
              <a:spcAft>
                <a:spcPts val="600"/>
              </a:spcAft>
              <a:buNone/>
            </a:pPr>
            <a:r>
              <a:rPr lang="sv-SE" sz="3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effekter för föräldrarna</a:t>
            </a:r>
            <a:endParaRPr lang="sv-SE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sv-SE" sz="4800" dirty="0"/>
          </a:p>
        </p:txBody>
      </p:sp>
      <p:pic>
        <p:nvPicPr>
          <p:cNvPr id="4" name="Picture 8">
            <a:extLst>
              <a:ext uri="{FF2B5EF4-FFF2-40B4-BE49-F238E27FC236}">
                <a16:creationId xmlns:a16="http://schemas.microsoft.com/office/drawing/2014/main" xmlns="" id="{F9DA7711-1E70-492C-A09B-64F7FE8544F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550" y="260593"/>
            <a:ext cx="1485900" cy="68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Bildobjekt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1052" y="177877"/>
            <a:ext cx="1450521" cy="1450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3642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2149</TotalTime>
  <Words>856</Words>
  <Application>Microsoft Office PowerPoint</Application>
  <PresentationFormat>Bredbild</PresentationFormat>
  <Paragraphs>174</Paragraphs>
  <Slides>37</Slides>
  <Notes>12</Notes>
  <HiddenSlides>0</HiddenSlides>
  <MMClips>0</MMClips>
  <ScaleCrop>false</ScaleCrop>
  <HeadingPairs>
    <vt:vector size="6" baseType="variant">
      <vt:variant>
        <vt:lpstr>Använt teckensnitt</vt:lpstr>
      </vt:variant>
      <vt:variant>
        <vt:i4>5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37</vt:i4>
      </vt:variant>
    </vt:vector>
  </HeadingPairs>
  <TitlesOfParts>
    <vt:vector size="43" baseType="lpstr">
      <vt:lpstr>Arial</vt:lpstr>
      <vt:lpstr>Calibri</vt:lpstr>
      <vt:lpstr>Calibri Light</vt:lpstr>
      <vt:lpstr>Georgia</vt:lpstr>
      <vt:lpstr>Times New Roman</vt:lpstr>
      <vt:lpstr>Office-tema</vt:lpstr>
      <vt:lpstr>Koordinatorstöd för föräldrar som har barn med funktionsnedsättning</vt:lpstr>
      <vt:lpstr> Vad är en koordinator?  Varför är det värdefullt att erbjuda koordinatorstöd?  Vad är viktigt att tänka på? </vt:lpstr>
      <vt:lpstr> Vad gör en koordinator? </vt:lpstr>
      <vt:lpstr>Vad gör en koordinator? </vt:lpstr>
      <vt:lpstr>Hur arbetar en koordinator?</vt:lpstr>
      <vt:lpstr>Projektet  Koordinatorstöd för föräldrar som har barn med funktionsnedsättning</vt:lpstr>
      <vt:lpstr>PowerPoint-presentation</vt:lpstr>
      <vt:lpstr>Syfte och mål</vt:lpstr>
      <vt:lpstr>Syfte och mål</vt:lpstr>
      <vt:lpstr>                    Deltagande kommuner</vt:lpstr>
      <vt:lpstr>Resultat</vt:lpstr>
      <vt:lpstr>Citat föräldrar</vt:lpstr>
      <vt:lpstr>Citat samarbetsparter</vt:lpstr>
      <vt:lpstr>PowerPoint-presentation</vt:lpstr>
      <vt:lpstr>Familjerna som fått stöd</vt:lpstr>
      <vt:lpstr>Initiativtagare</vt:lpstr>
      <vt:lpstr>PowerPoint-presentation</vt:lpstr>
      <vt:lpstr>PowerPoint-presentation</vt:lpstr>
      <vt:lpstr>PowerPoint-presentation</vt:lpstr>
      <vt:lpstr>Förändring stress</vt:lpstr>
      <vt:lpstr>Trygghet</vt:lpstr>
      <vt:lpstr>PowerPoint-presentation</vt:lpstr>
      <vt:lpstr>Förändring SHIS</vt:lpstr>
      <vt:lpstr> Barnens inverkan på förälders sysselsättning</vt:lpstr>
      <vt:lpstr>PowerPoint-presentation</vt:lpstr>
      <vt:lpstr>  Koordinatorns kvalifikationer</vt:lpstr>
      <vt:lpstr>Sprida information</vt:lpstr>
      <vt:lpstr>PowerPoint-presentation</vt:lpstr>
      <vt:lpstr>PowerPoint-presentation</vt:lpstr>
      <vt:lpstr>PowerPoint-presentation</vt:lpstr>
      <vt:lpstr> Varför ska vi följa upp?</vt:lpstr>
      <vt:lpstr>Hur görs uppföljningen?</vt:lpstr>
      <vt:lpstr>PowerPoint-presentation</vt:lpstr>
      <vt:lpstr>PowerPoint-presentation</vt:lpstr>
      <vt:lpstr>      </vt:lpstr>
      <vt:lpstr>Nationellt nätverk för koordinatorer</vt:lpstr>
      <vt:lpstr>TACK!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User</dc:creator>
  <cp:lastModifiedBy>Mona Pihl</cp:lastModifiedBy>
  <cp:revision>121</cp:revision>
  <dcterms:created xsi:type="dcterms:W3CDTF">2019-01-21T10:32:23Z</dcterms:created>
  <dcterms:modified xsi:type="dcterms:W3CDTF">2022-03-04T14:18:45Z</dcterms:modified>
</cp:coreProperties>
</file>